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98" r:id="rId2"/>
    <p:sldId id="257" r:id="rId3"/>
    <p:sldId id="295" r:id="rId4"/>
    <p:sldId id="258" r:id="rId5"/>
    <p:sldId id="296" r:id="rId6"/>
    <p:sldId id="297" r:id="rId7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>
        <p:scale>
          <a:sx n="66" d="100"/>
          <a:sy n="66" d="100"/>
        </p:scale>
        <p:origin x="4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2"/>
            <a:ext cx="297180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4A3CF24-5F51-4DD0-97D5-CD8A68D6D67E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297180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8"/>
            <a:ext cx="297180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9839AEC-FC80-46A7-B8F4-831EBAF63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73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0978-7C9A-4462-BD3E-3FF5B71C2454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B78F-F3CB-4A35-90A8-55794FE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59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0978-7C9A-4462-BD3E-3FF5B71C2454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B78F-F3CB-4A35-90A8-55794FE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1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0978-7C9A-4462-BD3E-3FF5B71C2454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B78F-F3CB-4A35-90A8-55794FE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02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0978-7C9A-4462-BD3E-3FF5B71C2454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B78F-F3CB-4A35-90A8-55794FE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09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0978-7C9A-4462-BD3E-3FF5B71C2454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B78F-F3CB-4A35-90A8-55794FE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038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0978-7C9A-4462-BD3E-3FF5B71C2454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B78F-F3CB-4A35-90A8-55794FE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72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0978-7C9A-4462-BD3E-3FF5B71C2454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B78F-F3CB-4A35-90A8-55794FE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5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0978-7C9A-4462-BD3E-3FF5B71C2454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B78F-F3CB-4A35-90A8-55794FE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0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0978-7C9A-4462-BD3E-3FF5B71C2454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B78F-F3CB-4A35-90A8-55794FE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0978-7C9A-4462-BD3E-3FF5B71C2454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B78F-F3CB-4A35-90A8-55794FE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0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0978-7C9A-4462-BD3E-3FF5B71C2454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B78F-F3CB-4A35-90A8-55794FE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88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40978-7C9A-4462-BD3E-3FF5B71C2454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CB78F-F3CB-4A35-90A8-55794FE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62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jpg"/><Relationship Id="rId7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1.jpg"/><Relationship Id="rId7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74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9149" y="787514"/>
            <a:ext cx="10015470" cy="2387600"/>
          </a:xfrm>
        </p:spPr>
        <p:txBody>
          <a:bodyPr>
            <a:normAutofit fontScale="90000"/>
          </a:bodyPr>
          <a:lstStyle/>
          <a:p>
            <a:r>
              <a:rPr lang="en-US" sz="80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Elephant" panose="02020904090505020303" pitchFamily="18" charset="0"/>
              </a:rPr>
              <a:t>Graphing Parabolas </a:t>
            </a:r>
            <a:br>
              <a:rPr lang="en-US" sz="80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Elephant" panose="02020904090505020303" pitchFamily="18" charset="0"/>
              </a:rPr>
            </a:br>
            <a:r>
              <a:rPr lang="en-US" sz="800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Elephant" panose="02020904090505020303" pitchFamily="18" charset="0"/>
              </a:rPr>
              <a:t>in Vertex Form</a:t>
            </a:r>
            <a:endParaRPr lang="en-US" sz="800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Elephant" panose="020209040905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smtClean="0">
                <a:solidFill>
                  <a:schemeClr val="bg1"/>
                </a:solidFill>
              </a:rPr>
              <a:t>Basically the same thing </a:t>
            </a:r>
          </a:p>
          <a:p>
            <a:r>
              <a:rPr lang="en-US" sz="4000" smtClean="0">
                <a:solidFill>
                  <a:schemeClr val="bg1"/>
                </a:solidFill>
              </a:rPr>
              <a:t>as graphing Absolute Value</a:t>
            </a:r>
            <a:endParaRPr lang="en-US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40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40097" y="82492"/>
            <a:ext cx="43879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smtClean="0"/>
              <a:t>Vertex </a:t>
            </a:r>
            <a:r>
              <a:rPr lang="en-US" sz="4400" u="sng" smtClean="0"/>
              <a:t>Form</a:t>
            </a:r>
            <a:r>
              <a:rPr lang="en-US" sz="4400" smtClean="0"/>
              <a:t> </a:t>
            </a:r>
          </a:p>
          <a:p>
            <a:pPr algn="ctr"/>
            <a:r>
              <a:rPr lang="en-US" sz="4400" smtClean="0"/>
              <a:t>of </a:t>
            </a:r>
            <a:r>
              <a:rPr lang="en-US" sz="4400" smtClean="0"/>
              <a:t>a </a:t>
            </a:r>
            <a:r>
              <a:rPr lang="en-US" sz="4400" smtClean="0"/>
              <a:t>parabola.</a:t>
            </a:r>
            <a:endParaRPr lang="en-US" sz="44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454563" y="1791719"/>
            <a:ext cx="5112040" cy="738664"/>
            <a:chOff x="454563" y="1791719"/>
            <a:chExt cx="5112040" cy="73866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454563" y="1791719"/>
                  <a:ext cx="5112040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=   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m:oMathPara>
                  </a14:m>
                  <a:endParaRPr lang="en-US" sz="5400" dirty="0"/>
                </a:p>
              </p:txBody>
            </p:sp>
          </mc:Choice>
          <mc:Fallback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4563" y="1791719"/>
                  <a:ext cx="5112040" cy="738664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" name="TextBox 2"/>
                <p:cNvSpPr txBox="1"/>
                <p:nvPr/>
              </p:nvSpPr>
              <p:spPr>
                <a:xfrm>
                  <a:off x="1527174" y="1837886"/>
                  <a:ext cx="61818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</m:oMath>
                    </m:oMathPara>
                  </a14:m>
                  <a:endParaRPr lang="en-US" sz="3600"/>
                </a:p>
              </p:txBody>
            </p:sp>
          </mc:Choice>
          <mc:Fallback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7174" y="1837886"/>
                  <a:ext cx="618186" cy="64633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549011" y="1791719"/>
            <a:ext cx="5243871" cy="738664"/>
            <a:chOff x="6549011" y="1791719"/>
            <a:chExt cx="5243871" cy="73866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Box 3"/>
                <p:cNvSpPr txBox="1"/>
                <p:nvPr/>
              </p:nvSpPr>
              <p:spPr>
                <a:xfrm>
                  <a:off x="6549011" y="1791719"/>
                  <a:ext cx="5243871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=   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4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4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m:oMathPara>
                  </a14:m>
                  <a:endParaRPr lang="en-US" sz="4800" dirty="0"/>
                </a:p>
              </p:txBody>
            </p:sp>
          </mc:Choice>
          <mc:Fallback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9011" y="1791719"/>
                  <a:ext cx="5243871" cy="73866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7629613" y="1837886"/>
                  <a:ext cx="61818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</m:oMath>
                    </m:oMathPara>
                  </a14:m>
                  <a:endParaRPr lang="en-US" sz="3600"/>
                </a:p>
              </p:txBody>
            </p:sp>
          </mc:Choice>
          <mc:Fallback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9613" y="1837886"/>
                  <a:ext cx="618186" cy="64633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TextBox 7"/>
          <p:cNvSpPr txBox="1"/>
          <p:nvPr/>
        </p:nvSpPr>
        <p:spPr>
          <a:xfrm rot="16200000">
            <a:off x="182047" y="3770257"/>
            <a:ext cx="31582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opens  up / down</a:t>
            </a:r>
            <a:endParaRPr lang="en-US" sz="320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1640500" y="2767744"/>
            <a:ext cx="1168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slope </a:t>
            </a:r>
            <a:endParaRPr lang="en-US" sz="3200"/>
          </a:p>
        </p:txBody>
      </p:sp>
      <p:sp>
        <p:nvSpPr>
          <p:cNvPr id="25" name="TextBox 24"/>
          <p:cNvSpPr txBox="1"/>
          <p:nvPr/>
        </p:nvSpPr>
        <p:spPr>
          <a:xfrm rot="16200000">
            <a:off x="2527593" y="3585431"/>
            <a:ext cx="27885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shift  left / right</a:t>
            </a:r>
            <a:endParaRPr lang="en-US" sz="3200"/>
          </a:p>
        </p:txBody>
      </p:sp>
      <p:sp>
        <p:nvSpPr>
          <p:cNvPr id="26" name="TextBox 25"/>
          <p:cNvSpPr txBox="1"/>
          <p:nvPr/>
        </p:nvSpPr>
        <p:spPr>
          <a:xfrm rot="16200000">
            <a:off x="3785076" y="3602744"/>
            <a:ext cx="2823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shift  up / down</a:t>
            </a:r>
            <a:endParaRPr lang="en-US" sz="3200"/>
          </a:p>
        </p:txBody>
      </p:sp>
      <p:sp>
        <p:nvSpPr>
          <p:cNvPr id="27" name="TextBox 26"/>
          <p:cNvSpPr txBox="1"/>
          <p:nvPr/>
        </p:nvSpPr>
        <p:spPr>
          <a:xfrm rot="16200000">
            <a:off x="6313442" y="3709432"/>
            <a:ext cx="31582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opens  up / down</a:t>
            </a:r>
            <a:endParaRPr lang="en-US" sz="3200"/>
          </a:p>
        </p:txBody>
      </p:sp>
      <p:sp>
        <p:nvSpPr>
          <p:cNvPr id="28" name="TextBox 27"/>
          <p:cNvSpPr txBox="1"/>
          <p:nvPr/>
        </p:nvSpPr>
        <p:spPr>
          <a:xfrm rot="16200000">
            <a:off x="7590100" y="2843438"/>
            <a:ext cx="14528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stretch</a:t>
            </a:r>
            <a:r>
              <a:rPr lang="en-US" sz="3200" b="1" smtClean="0"/>
              <a:t> </a:t>
            </a:r>
            <a:endParaRPr lang="en-US" sz="3200" b="1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8658988" y="3524606"/>
            <a:ext cx="27885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shift  left / right</a:t>
            </a:r>
            <a:endParaRPr lang="en-US" sz="320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9916471" y="3541919"/>
            <a:ext cx="2823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shift  up / down</a:t>
            </a:r>
            <a:endParaRPr lang="en-US" sz="3200"/>
          </a:p>
        </p:txBody>
      </p:sp>
      <p:cxnSp>
        <p:nvCxnSpPr>
          <p:cNvPr id="10" name="Straight Connector 9"/>
          <p:cNvCxnSpPr/>
          <p:nvPr/>
        </p:nvCxnSpPr>
        <p:spPr>
          <a:xfrm>
            <a:off x="6168846" y="82492"/>
            <a:ext cx="31159" cy="63889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83245" y="82492"/>
            <a:ext cx="43879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smtClean="0"/>
              <a:t>Absolute Value</a:t>
            </a:r>
          </a:p>
          <a:p>
            <a:pPr algn="ctr"/>
            <a:r>
              <a:rPr lang="en-US" sz="4400" smtClean="0"/>
              <a:t>equation.</a:t>
            </a:r>
            <a:endParaRPr lang="en-US" sz="4400" dirty="0"/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351627" y="1542294"/>
            <a:ext cx="11641453" cy="177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510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40097" y="82492"/>
            <a:ext cx="43879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smtClean="0"/>
              <a:t>Vertex </a:t>
            </a:r>
            <a:r>
              <a:rPr lang="en-US" sz="4400" u="sng" smtClean="0"/>
              <a:t>Form</a:t>
            </a:r>
            <a:r>
              <a:rPr lang="en-US" sz="4400" smtClean="0"/>
              <a:t> </a:t>
            </a:r>
          </a:p>
          <a:p>
            <a:pPr algn="ctr"/>
            <a:r>
              <a:rPr lang="en-US" sz="4400" smtClean="0"/>
              <a:t>of </a:t>
            </a:r>
            <a:r>
              <a:rPr lang="en-US" sz="4400" smtClean="0"/>
              <a:t>a </a:t>
            </a:r>
            <a:r>
              <a:rPr lang="en-US" sz="4400" smtClean="0"/>
              <a:t>parabola.</a:t>
            </a:r>
            <a:endParaRPr lang="en-US" sz="4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168846" y="82492"/>
            <a:ext cx="31159" cy="63889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83245" y="82492"/>
            <a:ext cx="43879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smtClean="0"/>
              <a:t>Absolute Value</a:t>
            </a:r>
          </a:p>
          <a:p>
            <a:pPr algn="ctr"/>
            <a:r>
              <a:rPr lang="en-US" sz="4400" smtClean="0"/>
              <a:t>equation.</a:t>
            </a:r>
            <a:endParaRPr lang="en-US" sz="4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51627" y="1542294"/>
            <a:ext cx="11641453" cy="177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423857" y="1752681"/>
                <a:ext cx="5420458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=2 </m:t>
                      </m:r>
                      <m:sSup>
                        <m:sSup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 + 5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857" y="1752681"/>
                <a:ext cx="5420458" cy="67710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51627" y="1760689"/>
                <a:ext cx="5420458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=2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627" y="1760689"/>
                <a:ext cx="5420458" cy="67710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888642" y="2696687"/>
            <a:ext cx="436241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/>
              <a:t>Shape: ______</a:t>
            </a:r>
          </a:p>
          <a:p>
            <a:endParaRPr lang="en-US" sz="3600"/>
          </a:p>
          <a:p>
            <a:r>
              <a:rPr lang="en-US" sz="3600" smtClean="0"/>
              <a:t>Opens: _________</a:t>
            </a:r>
          </a:p>
          <a:p>
            <a:endParaRPr lang="en-US" sz="3600"/>
          </a:p>
          <a:p>
            <a:r>
              <a:rPr lang="en-US" sz="3600" smtClean="0"/>
              <a:t>Vertex: ____________</a:t>
            </a:r>
          </a:p>
          <a:p>
            <a:endParaRPr lang="en-US" sz="3600"/>
          </a:p>
          <a:p>
            <a:r>
              <a:rPr lang="en-US" sz="3600" smtClean="0"/>
              <a:t>Slope: _______</a:t>
            </a:r>
            <a:endParaRPr lang="en-US" sz="3600"/>
          </a:p>
        </p:txBody>
      </p:sp>
      <p:sp>
        <p:nvSpPr>
          <p:cNvPr id="11" name="TextBox 10"/>
          <p:cNvSpPr txBox="1"/>
          <p:nvPr/>
        </p:nvSpPr>
        <p:spPr>
          <a:xfrm>
            <a:off x="6997628" y="2696687"/>
            <a:ext cx="436241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/>
              <a:t>Shape: ______</a:t>
            </a:r>
          </a:p>
          <a:p>
            <a:endParaRPr lang="en-US" sz="3600"/>
          </a:p>
          <a:p>
            <a:r>
              <a:rPr lang="en-US" sz="3600" smtClean="0"/>
              <a:t>Opens: _________</a:t>
            </a:r>
          </a:p>
          <a:p>
            <a:endParaRPr lang="en-US" sz="3600"/>
          </a:p>
          <a:p>
            <a:r>
              <a:rPr lang="en-US" sz="3600" smtClean="0"/>
              <a:t>Vertex: ____________</a:t>
            </a:r>
          </a:p>
          <a:p>
            <a:endParaRPr lang="en-US" sz="3600"/>
          </a:p>
          <a:p>
            <a:r>
              <a:rPr lang="en-US" sz="3600" smtClean="0"/>
              <a:t>Over 1, up ______</a:t>
            </a:r>
            <a:endParaRPr lang="en-US" sz="3600"/>
          </a:p>
        </p:txBody>
      </p:sp>
      <p:sp>
        <p:nvSpPr>
          <p:cNvPr id="12" name="TextBox 11"/>
          <p:cNvSpPr txBox="1"/>
          <p:nvPr/>
        </p:nvSpPr>
        <p:spPr>
          <a:xfrm>
            <a:off x="2882969" y="2507536"/>
            <a:ext cx="5885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latin typeface="Arial Rounded MT Bold" panose="020F0704030504030204" pitchFamily="34" charset="0"/>
              </a:rPr>
              <a:t>V</a:t>
            </a:r>
            <a:endParaRPr lang="en-US" sz="4400">
              <a:latin typeface="Arial Rounded MT Bold" panose="020F07040305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3828" y="1747768"/>
            <a:ext cx="562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+</a:t>
            </a:r>
            <a:endParaRPr lang="en-US" sz="360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04954" y="3561963"/>
            <a:ext cx="16386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latin typeface="Arial Rounded MT Bold" panose="020F0704030504030204" pitchFamily="34" charset="0"/>
              </a:rPr>
              <a:t>up</a:t>
            </a:r>
            <a:endParaRPr lang="en-US" sz="4400">
              <a:latin typeface="Arial Rounded MT Bold" panose="020F07040305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72599" y="4670659"/>
            <a:ext cx="20896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latin typeface="Arial Rounded MT Bold" panose="020F0704030504030204" pitchFamily="34" charset="0"/>
              </a:rPr>
              <a:t>(    ,     )</a:t>
            </a:r>
            <a:endParaRPr lang="en-US" sz="4400">
              <a:latin typeface="Arial Rounded MT Bold" panose="020F07040305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36661" y="1701996"/>
            <a:ext cx="6000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endParaRPr lang="en-US" sz="440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91706" y="1711811"/>
            <a:ext cx="6000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</a:t>
            </a:r>
            <a:endParaRPr lang="en-US" sz="440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0432433">
            <a:off x="4311839" y="2859163"/>
            <a:ext cx="16834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Ink Free" panose="03080402000500000000" pitchFamily="66" charset="0"/>
              </a:rPr>
              <a:t>X’s lie!</a:t>
            </a:r>
            <a:endParaRPr lang="en-US" sz="4800" b="1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Ink Free" panose="03080402000500000000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1991722" y="1823929"/>
                <a:ext cx="973856" cy="8802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US" sz="4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440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722" y="1823929"/>
                <a:ext cx="973856" cy="88024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825508" y="2496349"/>
            <a:ext cx="5885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latin typeface="Arial Rounded MT Bold" panose="020F0704030504030204" pitchFamily="34" charset="0"/>
              </a:rPr>
              <a:t>U</a:t>
            </a:r>
            <a:endParaRPr lang="en-US" sz="4400">
              <a:latin typeface="Arial Rounded MT Bold" panose="020F07040305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47493" y="3550776"/>
            <a:ext cx="16386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latin typeface="Arial Rounded MT Bold" panose="020F0704030504030204" pitchFamily="34" charset="0"/>
              </a:rPr>
              <a:t>up</a:t>
            </a:r>
            <a:endParaRPr lang="en-US" sz="4400">
              <a:latin typeface="Arial Rounded MT Bold" panose="020F07040305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673018" y="4670659"/>
            <a:ext cx="20896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latin typeface="Arial Rounded MT Bold" panose="020F0704030504030204" pitchFamily="34" charset="0"/>
              </a:rPr>
              <a:t>(    ,     )</a:t>
            </a:r>
            <a:endParaRPr lang="en-US" sz="4400">
              <a:latin typeface="Arial Rounded MT Bold" panose="020F07040305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7878465" y="1758165"/>
                <a:ext cx="440826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440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8465" y="1758165"/>
                <a:ext cx="440826" cy="67710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7670091" y="1749300"/>
            <a:ext cx="562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+</a:t>
            </a:r>
            <a:endParaRPr lang="en-US" sz="360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500810" y="1707679"/>
            <a:ext cx="6000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endParaRPr lang="en-US" sz="440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945064" y="1683854"/>
            <a:ext cx="6000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5</a:t>
            </a:r>
            <a:endParaRPr lang="en-US" sz="440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20432433">
            <a:off x="10291486" y="2849348"/>
            <a:ext cx="16834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Ink Free" panose="03080402000500000000" pitchFamily="66" charset="0"/>
              </a:rPr>
              <a:t>X’s lie!</a:t>
            </a:r>
            <a:endParaRPr lang="en-US" sz="4800" b="1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137019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"/>
                            </p:stCondLst>
                            <p:childTnLst>
                              <p:par>
                                <p:cTn id="5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85185E-6 L 0.09623 0.27361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5" y="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L -0.04843 0.43264 " pathEditMode="relative" rAng="0" ptsTypes="AA">
                                      <p:cBhvr>
                                        <p:cTn id="110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2" y="2162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4.44444E-6 L -0.07291 0.43125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2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59259E-6 L 0.03502 0.54213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5" y="2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33333E-6 L 0.09623 0.27361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5" y="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-0.04844 0.43264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2" y="2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-0.09414 0.43519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14" y="2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96296E-6 L 0.11641 0.60277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3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uiExpand="1" build="p"/>
      <p:bldP spid="11" grpId="0" uiExpand="1" build="p"/>
      <p:bldP spid="12" grpId="0"/>
      <p:bldP spid="13" grpId="0"/>
      <p:bldP spid="13" grpId="1"/>
      <p:bldP spid="13" grpId="2"/>
      <p:bldP spid="14" grpId="0"/>
      <p:bldP spid="15" grpId="0"/>
      <p:bldP spid="16" grpId="0"/>
      <p:bldP spid="16" grpId="1"/>
      <p:bldP spid="17" grpId="0"/>
      <p:bldP spid="17" grpId="1"/>
      <p:bldP spid="18" grpId="0"/>
      <p:bldP spid="19" grpId="0"/>
      <p:bldP spid="19" grpId="1"/>
      <p:bldP spid="20" grpId="0"/>
      <p:bldP spid="22" grpId="0"/>
      <p:bldP spid="23" grpId="0"/>
      <p:bldP spid="27" grpId="0"/>
      <p:bldP spid="27" grpId="1"/>
      <p:bldP spid="28" grpId="0"/>
      <p:bldP spid="28" grpId="1"/>
      <p:bldP spid="28" grpId="2"/>
      <p:bldP spid="29" grpId="0"/>
      <p:bldP spid="29" grpId="1"/>
      <p:bldP spid="30" grpId="0"/>
      <p:bldP spid="30" grpId="1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55863" y="319334"/>
                <a:ext cx="538012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  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63" y="319334"/>
                <a:ext cx="5380126" cy="73866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0" r="9099"/>
          <a:stretch/>
        </p:blipFill>
        <p:spPr>
          <a:xfrm>
            <a:off x="6217207" y="306634"/>
            <a:ext cx="5554722" cy="50897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15531" y="1482663"/>
                <a:ext cx="5420458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=−1</m:t>
                      </m:r>
                      <m:sSup>
                        <m:sSup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31" y="1482663"/>
                <a:ext cx="5420458" cy="73866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183092" y="2471980"/>
            <a:ext cx="24641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smtClean="0"/>
              <a:t>(     </a:t>
            </a:r>
            <a:r>
              <a:rPr lang="en-US" sz="4400" smtClean="0"/>
              <a:t>  </a:t>
            </a:r>
            <a:r>
              <a:rPr lang="en-US" sz="4400" smtClean="0"/>
              <a:t>,    </a:t>
            </a:r>
            <a:r>
              <a:rPr lang="en-US" sz="4400" smtClean="0"/>
              <a:t>   </a:t>
            </a:r>
            <a:r>
              <a:rPr lang="en-US" sz="4400" dirty="0" smtClean="0"/>
              <a:t>)</a:t>
            </a:r>
            <a:endParaRPr lang="en-US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356324" y="409157"/>
                <a:ext cx="58381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6324" y="409157"/>
                <a:ext cx="583813" cy="5847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55863" y="2645992"/>
            <a:ext cx="495501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mtClean="0"/>
              <a:t>Vertex: ____________</a:t>
            </a:r>
          </a:p>
          <a:p>
            <a:endParaRPr lang="en-US" sz="4000"/>
          </a:p>
          <a:p>
            <a:r>
              <a:rPr lang="en-US" sz="4000" smtClean="0"/>
              <a:t>Opens: __________</a:t>
            </a:r>
          </a:p>
          <a:p>
            <a:endParaRPr lang="en-US" sz="4000" smtClean="0"/>
          </a:p>
          <a:p>
            <a:r>
              <a:rPr lang="en-US" sz="4000" smtClean="0"/>
              <a:t>Over 1,  _______  ____</a:t>
            </a:r>
            <a:endParaRPr lang="en-US" sz="4000"/>
          </a:p>
        </p:txBody>
      </p:sp>
      <p:sp>
        <p:nvSpPr>
          <p:cNvPr id="9" name="TextBox 8"/>
          <p:cNvSpPr txBox="1"/>
          <p:nvPr/>
        </p:nvSpPr>
        <p:spPr>
          <a:xfrm>
            <a:off x="2318089" y="5639189"/>
            <a:ext cx="1301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chemeClr val="bg1">
                    <a:lumMod val="50000"/>
                  </a:schemeClr>
                </a:solidFill>
              </a:rPr>
              <a:t>direction</a:t>
            </a:r>
            <a:endParaRPr 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50151" y="5652336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chemeClr val="bg1">
                    <a:lumMod val="50000"/>
                  </a:schemeClr>
                </a:solidFill>
              </a:rPr>
              <a:t>number</a:t>
            </a:r>
            <a:endParaRPr 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998288" y="1421326"/>
                <a:ext cx="119199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US" sz="4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sz="4800" b="1" smtClean="0">
                    <a:solidFill>
                      <a:srgbClr val="C00000"/>
                    </a:solidFill>
                    <a:latin typeface="Arial Rounded MT Bold" panose="020F0704030504030204" pitchFamily="34" charset="0"/>
                  </a:rPr>
                  <a:t> </a:t>
                </a:r>
                <a:endParaRPr lang="en-US" sz="4800" b="1">
                  <a:solidFill>
                    <a:srgbClr val="C00000"/>
                  </a:solidFill>
                  <a:latin typeface="Arial Rounded MT Bold" panose="020F0704030504030204" pitchFamily="34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8288" y="1421326"/>
                <a:ext cx="1191998" cy="83099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5175249" y="1436496"/>
                <a:ext cx="60006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4800" b="1">
                  <a:solidFill>
                    <a:srgbClr val="C00000"/>
                  </a:solidFill>
                  <a:latin typeface="Arial Rounded MT Bold" panose="020F0704030504030204" pitchFamily="34" charset="0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249" y="1436496"/>
                <a:ext cx="600069" cy="83099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454073" y="3666086"/>
            <a:ext cx="1596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smtClean="0">
                <a:solidFill>
                  <a:srgbClr val="C00000"/>
                </a:solidFill>
              </a:rPr>
              <a:t>down</a:t>
            </a:r>
            <a:endParaRPr lang="en-US" sz="480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18259" y="4875582"/>
            <a:ext cx="1596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smtClean="0">
                <a:solidFill>
                  <a:srgbClr val="C00000"/>
                </a:solidFill>
              </a:rPr>
              <a:t>down</a:t>
            </a:r>
            <a:endParaRPr lang="en-US" sz="480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855737" y="1436495"/>
                <a:ext cx="69281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4800" b="1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737" y="1436495"/>
                <a:ext cx="692817" cy="83099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/>
          <p:cNvSpPr/>
          <p:nvPr/>
        </p:nvSpPr>
        <p:spPr>
          <a:xfrm>
            <a:off x="8003221" y="1436495"/>
            <a:ext cx="170481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8142706" y="1482663"/>
            <a:ext cx="505348" cy="154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8553599" y="1495050"/>
            <a:ext cx="8333" cy="5042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468358" y="1858091"/>
            <a:ext cx="170481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17" idx="2"/>
          </p:cNvCxnSpPr>
          <p:nvPr/>
        </p:nvCxnSpPr>
        <p:spPr>
          <a:xfrm flipH="1" flipV="1">
            <a:off x="7629228" y="1504397"/>
            <a:ext cx="373993" cy="1522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7658757" y="1516783"/>
            <a:ext cx="8332" cy="5042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7567132" y="1869659"/>
            <a:ext cx="170481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756191" y="1497575"/>
            <a:ext cx="2682277" cy="4035320"/>
            <a:chOff x="6756191" y="1497575"/>
            <a:chExt cx="2682277" cy="4035320"/>
          </a:xfrm>
        </p:grpSpPr>
        <p:sp>
          <p:nvSpPr>
            <p:cNvPr id="32" name="Freeform 31"/>
            <p:cNvSpPr/>
            <p:nvPr/>
          </p:nvSpPr>
          <p:spPr>
            <a:xfrm>
              <a:off x="8090115" y="1497576"/>
              <a:ext cx="1348353" cy="4035319"/>
            </a:xfrm>
            <a:custGeom>
              <a:avLst/>
              <a:gdLst>
                <a:gd name="connsiteX0" fmla="*/ 0 w 1348353"/>
                <a:gd name="connsiteY0" fmla="*/ 5759 h 4035319"/>
                <a:gd name="connsiteX1" fmla="*/ 247973 w 1348353"/>
                <a:gd name="connsiteY1" fmla="*/ 67753 h 4035319"/>
                <a:gd name="connsiteX2" fmla="*/ 464949 w 1348353"/>
                <a:gd name="connsiteY2" fmla="*/ 486207 h 4035319"/>
                <a:gd name="connsiteX3" fmla="*/ 898902 w 1348353"/>
                <a:gd name="connsiteY3" fmla="*/ 1788064 h 4035319"/>
                <a:gd name="connsiteX4" fmla="*/ 1348353 w 1348353"/>
                <a:gd name="connsiteY4" fmla="*/ 4035319 h 403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353" h="4035319">
                  <a:moveTo>
                    <a:pt x="0" y="5759"/>
                  </a:moveTo>
                  <a:cubicBezTo>
                    <a:pt x="85241" y="-3282"/>
                    <a:pt x="170482" y="-12322"/>
                    <a:pt x="247973" y="67753"/>
                  </a:cubicBezTo>
                  <a:cubicBezTo>
                    <a:pt x="325464" y="147828"/>
                    <a:pt x="356461" y="199489"/>
                    <a:pt x="464949" y="486207"/>
                  </a:cubicBezTo>
                  <a:cubicBezTo>
                    <a:pt x="573437" y="772926"/>
                    <a:pt x="751668" y="1196545"/>
                    <a:pt x="898902" y="1788064"/>
                  </a:cubicBezTo>
                  <a:cubicBezTo>
                    <a:pt x="1046136" y="2379583"/>
                    <a:pt x="1197244" y="3207451"/>
                    <a:pt x="1348353" y="4035319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 flipH="1">
              <a:off x="6756191" y="1497575"/>
              <a:ext cx="1348353" cy="4035319"/>
            </a:xfrm>
            <a:custGeom>
              <a:avLst/>
              <a:gdLst>
                <a:gd name="connsiteX0" fmla="*/ 0 w 1348353"/>
                <a:gd name="connsiteY0" fmla="*/ 5759 h 4035319"/>
                <a:gd name="connsiteX1" fmla="*/ 247973 w 1348353"/>
                <a:gd name="connsiteY1" fmla="*/ 67753 h 4035319"/>
                <a:gd name="connsiteX2" fmla="*/ 464949 w 1348353"/>
                <a:gd name="connsiteY2" fmla="*/ 486207 h 4035319"/>
                <a:gd name="connsiteX3" fmla="*/ 898902 w 1348353"/>
                <a:gd name="connsiteY3" fmla="*/ 1788064 h 4035319"/>
                <a:gd name="connsiteX4" fmla="*/ 1348353 w 1348353"/>
                <a:gd name="connsiteY4" fmla="*/ 4035319 h 403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353" h="4035319">
                  <a:moveTo>
                    <a:pt x="0" y="5759"/>
                  </a:moveTo>
                  <a:cubicBezTo>
                    <a:pt x="85241" y="-3282"/>
                    <a:pt x="170482" y="-12322"/>
                    <a:pt x="247973" y="67753"/>
                  </a:cubicBezTo>
                  <a:cubicBezTo>
                    <a:pt x="325464" y="147828"/>
                    <a:pt x="356461" y="199489"/>
                    <a:pt x="464949" y="486207"/>
                  </a:cubicBezTo>
                  <a:cubicBezTo>
                    <a:pt x="573437" y="772926"/>
                    <a:pt x="751668" y="1196545"/>
                    <a:pt x="898902" y="1788064"/>
                  </a:cubicBezTo>
                  <a:cubicBezTo>
                    <a:pt x="1046136" y="2379583"/>
                    <a:pt x="1197244" y="3207451"/>
                    <a:pt x="1348353" y="4035319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/>
          <p:cNvSpPr txBox="1"/>
          <p:nvPr/>
        </p:nvSpPr>
        <p:spPr>
          <a:xfrm rot="20432433">
            <a:off x="4868953" y="2236247"/>
            <a:ext cx="16834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Ink Free" panose="03080402000500000000" pitchFamily="66" charset="0"/>
              </a:rPr>
              <a:t>X’s lie!</a:t>
            </a:r>
            <a:endParaRPr lang="en-US" sz="4800" b="1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013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-0.05833 0.1435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-0.12748 0.1414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0" y="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0.20052 0.50903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26" y="2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1" grpId="1"/>
      <p:bldP spid="12" grpId="0"/>
      <p:bldP spid="12" grpId="1"/>
      <p:bldP spid="14" grpId="0"/>
      <p:bldP spid="15" grpId="0"/>
      <p:bldP spid="16" grpId="0"/>
      <p:bldP spid="16" grpId="1"/>
      <p:bldP spid="17" grpId="0" animBg="1"/>
      <p:bldP spid="24" grpId="0" animBg="1"/>
      <p:bldP spid="31" grpId="0" animBg="1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55863" y="319334"/>
                <a:ext cx="538012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  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63" y="319334"/>
                <a:ext cx="5380126" cy="73866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0" r="9099"/>
          <a:stretch/>
        </p:blipFill>
        <p:spPr>
          <a:xfrm>
            <a:off x="6286423" y="319334"/>
            <a:ext cx="5554722" cy="508979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83092" y="2471980"/>
            <a:ext cx="24641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smtClean="0"/>
              <a:t>(     </a:t>
            </a:r>
            <a:r>
              <a:rPr lang="en-US" sz="4400" smtClean="0"/>
              <a:t>  </a:t>
            </a:r>
            <a:r>
              <a:rPr lang="en-US" sz="4400" smtClean="0"/>
              <a:t>,    </a:t>
            </a:r>
            <a:r>
              <a:rPr lang="en-US" sz="4400" smtClean="0"/>
              <a:t>   </a:t>
            </a:r>
            <a:r>
              <a:rPr lang="en-US" sz="4400" dirty="0" smtClean="0"/>
              <a:t>)</a:t>
            </a:r>
            <a:endParaRPr lang="en-US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356324" y="409157"/>
                <a:ext cx="58381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6324" y="409157"/>
                <a:ext cx="583813" cy="5847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55863" y="2645992"/>
            <a:ext cx="495501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mtClean="0"/>
              <a:t>Vertex: ____________</a:t>
            </a:r>
          </a:p>
          <a:p>
            <a:endParaRPr lang="en-US" sz="4000"/>
          </a:p>
          <a:p>
            <a:r>
              <a:rPr lang="en-US" sz="4000" smtClean="0"/>
              <a:t>Opens: __________</a:t>
            </a:r>
          </a:p>
          <a:p>
            <a:endParaRPr lang="en-US" sz="4000" smtClean="0"/>
          </a:p>
          <a:p>
            <a:r>
              <a:rPr lang="en-US" sz="4000" smtClean="0"/>
              <a:t>Over 1,  _______  ____</a:t>
            </a:r>
            <a:endParaRPr lang="en-US" sz="40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23139" y="1034439"/>
                <a:ext cx="5420458" cy="13876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39" y="1034439"/>
                <a:ext cx="5420458" cy="13876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395363" y="5639189"/>
            <a:ext cx="1301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chemeClr val="bg1">
                    <a:lumMod val="50000"/>
                  </a:schemeClr>
                </a:solidFill>
              </a:rPr>
              <a:t>direction</a:t>
            </a:r>
            <a:endParaRPr 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7425" y="5652336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chemeClr val="bg1">
                    <a:lumMod val="50000"/>
                  </a:schemeClr>
                </a:solidFill>
              </a:rPr>
              <a:t>number</a:t>
            </a:r>
            <a:endParaRPr 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210786" y="1364881"/>
                <a:ext cx="68208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4800" b="1" smtClean="0">
                    <a:solidFill>
                      <a:srgbClr val="C00000"/>
                    </a:solidFill>
                    <a:latin typeface="Arial Rounded MT Bold" panose="020F0704030504030204" pitchFamily="34" charset="0"/>
                  </a:rPr>
                  <a:t> </a:t>
                </a:r>
                <a:endParaRPr lang="en-US" sz="4800" b="1">
                  <a:solidFill>
                    <a:srgbClr val="C00000"/>
                  </a:solidFill>
                  <a:latin typeface="Arial Rounded MT Bold" panose="020F0704030504030204" pitchFamily="34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0786" y="1364881"/>
                <a:ext cx="682082" cy="83099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789611" y="1354211"/>
                <a:ext cx="60006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4800" b="1">
                  <a:solidFill>
                    <a:srgbClr val="C00000"/>
                  </a:solidFill>
                  <a:latin typeface="Arial Rounded MT Bold" panose="020F0704030504030204" pitchFamily="34" charset="0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611" y="1354211"/>
                <a:ext cx="600069" cy="83099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454073" y="3666086"/>
            <a:ext cx="8322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smtClean="0">
                <a:solidFill>
                  <a:srgbClr val="C00000"/>
                </a:solidFill>
              </a:rPr>
              <a:t>up</a:t>
            </a:r>
            <a:endParaRPr lang="en-US" sz="480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43193" y="4845623"/>
            <a:ext cx="8322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smtClean="0">
                <a:solidFill>
                  <a:srgbClr val="C00000"/>
                </a:solidFill>
              </a:rPr>
              <a:t>up</a:t>
            </a:r>
            <a:endParaRPr lang="en-US" sz="480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369203" y="984853"/>
                <a:ext cx="692818" cy="1480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sz="4800" b="1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9203" y="984853"/>
                <a:ext cx="692818" cy="148002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 rot="20432433">
            <a:off x="4868953" y="2236247"/>
            <a:ext cx="16834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Ink Free" panose="03080402000500000000" pitchFamily="66" charset="0"/>
              </a:rPr>
              <a:t>X’s lie!</a:t>
            </a:r>
            <a:endParaRPr lang="en-US" sz="4800" b="1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Ink Free" panose="03080402000500000000" pitchFamily="66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406863" y="1858461"/>
            <a:ext cx="170481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9473778" y="1933657"/>
            <a:ext cx="505348" cy="15498"/>
          </a:xfrm>
          <a:prstGeom prst="straightConnector1">
            <a:avLst/>
          </a:prstGeom>
          <a:ln w="5715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9969911" y="1748498"/>
            <a:ext cx="0" cy="2221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857486" y="1715019"/>
            <a:ext cx="170481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18" idx="2"/>
          </p:cNvCxnSpPr>
          <p:nvPr/>
        </p:nvCxnSpPr>
        <p:spPr>
          <a:xfrm flipH="1" flipV="1">
            <a:off x="9032870" y="1926363"/>
            <a:ext cx="373993" cy="15226"/>
          </a:xfrm>
          <a:prstGeom prst="straightConnector1">
            <a:avLst/>
          </a:prstGeom>
          <a:ln w="5715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9040604" y="1776429"/>
            <a:ext cx="0" cy="2221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941746" y="1726587"/>
            <a:ext cx="170481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 flipV="1">
            <a:off x="8117270" y="986768"/>
            <a:ext cx="2680243" cy="954638"/>
            <a:chOff x="6756191" y="1497575"/>
            <a:chExt cx="2680243" cy="4035319"/>
          </a:xfrm>
        </p:grpSpPr>
        <p:sp>
          <p:nvSpPr>
            <p:cNvPr id="26" name="Freeform 25"/>
            <p:cNvSpPr/>
            <p:nvPr/>
          </p:nvSpPr>
          <p:spPr>
            <a:xfrm>
              <a:off x="8088081" y="1497575"/>
              <a:ext cx="1348353" cy="4035319"/>
            </a:xfrm>
            <a:custGeom>
              <a:avLst/>
              <a:gdLst>
                <a:gd name="connsiteX0" fmla="*/ 0 w 1348353"/>
                <a:gd name="connsiteY0" fmla="*/ 5759 h 4035319"/>
                <a:gd name="connsiteX1" fmla="*/ 247973 w 1348353"/>
                <a:gd name="connsiteY1" fmla="*/ 67753 h 4035319"/>
                <a:gd name="connsiteX2" fmla="*/ 464949 w 1348353"/>
                <a:gd name="connsiteY2" fmla="*/ 486207 h 4035319"/>
                <a:gd name="connsiteX3" fmla="*/ 898902 w 1348353"/>
                <a:gd name="connsiteY3" fmla="*/ 1788064 h 4035319"/>
                <a:gd name="connsiteX4" fmla="*/ 1348353 w 1348353"/>
                <a:gd name="connsiteY4" fmla="*/ 4035319 h 403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353" h="4035319">
                  <a:moveTo>
                    <a:pt x="0" y="5759"/>
                  </a:moveTo>
                  <a:cubicBezTo>
                    <a:pt x="85241" y="-3282"/>
                    <a:pt x="170482" y="-12322"/>
                    <a:pt x="247973" y="67753"/>
                  </a:cubicBezTo>
                  <a:cubicBezTo>
                    <a:pt x="325464" y="147828"/>
                    <a:pt x="356461" y="199489"/>
                    <a:pt x="464949" y="486207"/>
                  </a:cubicBezTo>
                  <a:cubicBezTo>
                    <a:pt x="573437" y="772926"/>
                    <a:pt x="751668" y="1196545"/>
                    <a:pt x="898902" y="1788064"/>
                  </a:cubicBezTo>
                  <a:cubicBezTo>
                    <a:pt x="1046136" y="2379583"/>
                    <a:pt x="1197244" y="3207451"/>
                    <a:pt x="1348353" y="4035319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flipH="1">
              <a:off x="6756191" y="1497575"/>
              <a:ext cx="1348353" cy="4035319"/>
            </a:xfrm>
            <a:custGeom>
              <a:avLst/>
              <a:gdLst>
                <a:gd name="connsiteX0" fmla="*/ 0 w 1348353"/>
                <a:gd name="connsiteY0" fmla="*/ 5759 h 4035319"/>
                <a:gd name="connsiteX1" fmla="*/ 247973 w 1348353"/>
                <a:gd name="connsiteY1" fmla="*/ 67753 h 4035319"/>
                <a:gd name="connsiteX2" fmla="*/ 464949 w 1348353"/>
                <a:gd name="connsiteY2" fmla="*/ 486207 h 4035319"/>
                <a:gd name="connsiteX3" fmla="*/ 898902 w 1348353"/>
                <a:gd name="connsiteY3" fmla="*/ 1788064 h 4035319"/>
                <a:gd name="connsiteX4" fmla="*/ 1348353 w 1348353"/>
                <a:gd name="connsiteY4" fmla="*/ 4035319 h 403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353" h="4035319">
                  <a:moveTo>
                    <a:pt x="0" y="5759"/>
                  </a:moveTo>
                  <a:cubicBezTo>
                    <a:pt x="85241" y="-3282"/>
                    <a:pt x="170482" y="-12322"/>
                    <a:pt x="247973" y="67753"/>
                  </a:cubicBezTo>
                  <a:cubicBezTo>
                    <a:pt x="325464" y="147828"/>
                    <a:pt x="356461" y="199489"/>
                    <a:pt x="464949" y="486207"/>
                  </a:cubicBezTo>
                  <a:cubicBezTo>
                    <a:pt x="573437" y="772926"/>
                    <a:pt x="751668" y="1196545"/>
                    <a:pt x="898902" y="1788064"/>
                  </a:cubicBezTo>
                  <a:cubicBezTo>
                    <a:pt x="1046136" y="2379583"/>
                    <a:pt x="1197244" y="3207451"/>
                    <a:pt x="1348353" y="4035319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7531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trips dir="rd"/>
      </p:transition>
    </mc:Choice>
    <mc:Fallback xmlns=""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7.40741E-7 L -0.04948 0.14884 " pathEditMode="relative" rAng="0" ptsTypes="AA">
                                      <p:cBhvr>
                                        <p:cTn id="2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4" y="743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6 -1.85185E-6 L -0.09844 0.15162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2" y="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0.25222 0.4763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2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4" grpId="0"/>
      <p:bldP spid="15" grpId="0"/>
      <p:bldP spid="16" grpId="0"/>
      <p:bldP spid="16" grpId="1"/>
      <p:bldP spid="17" grpId="0"/>
      <p:bldP spid="18" grpId="0" animBg="1"/>
      <p:bldP spid="21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55863" y="319334"/>
                <a:ext cx="538012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  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63" y="319334"/>
                <a:ext cx="5380126" cy="73866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0" r="9099"/>
          <a:stretch/>
        </p:blipFill>
        <p:spPr>
          <a:xfrm>
            <a:off x="6207617" y="319334"/>
            <a:ext cx="5554722" cy="508979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83092" y="2471980"/>
            <a:ext cx="24641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smtClean="0"/>
              <a:t>(     </a:t>
            </a:r>
            <a:r>
              <a:rPr lang="en-US" sz="4400" smtClean="0"/>
              <a:t>  </a:t>
            </a:r>
            <a:r>
              <a:rPr lang="en-US" sz="4400" smtClean="0"/>
              <a:t>,    </a:t>
            </a:r>
            <a:r>
              <a:rPr lang="en-US" sz="4400" smtClean="0"/>
              <a:t>   </a:t>
            </a:r>
            <a:r>
              <a:rPr lang="en-US" sz="4400" dirty="0" smtClean="0"/>
              <a:t>)</a:t>
            </a:r>
            <a:endParaRPr lang="en-US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356324" y="409157"/>
                <a:ext cx="58381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6324" y="409157"/>
                <a:ext cx="583813" cy="5847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55863" y="2645992"/>
            <a:ext cx="495501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mtClean="0"/>
              <a:t>Vertex: ____________</a:t>
            </a:r>
          </a:p>
          <a:p>
            <a:endParaRPr lang="en-US" sz="4000"/>
          </a:p>
          <a:p>
            <a:r>
              <a:rPr lang="en-US" sz="4000" smtClean="0"/>
              <a:t>Opens: __________</a:t>
            </a:r>
          </a:p>
          <a:p>
            <a:endParaRPr lang="en-US" sz="4000" smtClean="0"/>
          </a:p>
          <a:p>
            <a:r>
              <a:rPr lang="en-US" sz="4000" smtClean="0"/>
              <a:t>Over 1,  _______  ____</a:t>
            </a:r>
            <a:endParaRPr lang="en-US" sz="40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-314866" y="1276978"/>
                <a:ext cx="5420458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=−3</m:t>
                      </m:r>
                      <m:sSup>
                        <m:sSup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14866" y="1276978"/>
                <a:ext cx="5420458" cy="73866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395363" y="5639189"/>
            <a:ext cx="1301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chemeClr val="bg1">
                    <a:lumMod val="50000"/>
                  </a:schemeClr>
                </a:solidFill>
              </a:rPr>
              <a:t>direction</a:t>
            </a:r>
            <a:endParaRPr 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7425" y="5652336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chemeClr val="bg1">
                    <a:lumMod val="50000"/>
                  </a:schemeClr>
                </a:solidFill>
              </a:rPr>
              <a:t>number</a:t>
            </a:r>
            <a:endParaRPr 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891885" y="1217496"/>
                <a:ext cx="119199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US" sz="4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sz="4800" b="1" smtClean="0">
                    <a:solidFill>
                      <a:srgbClr val="C00000"/>
                    </a:solidFill>
                    <a:latin typeface="Arial Rounded MT Bold" panose="020F0704030504030204" pitchFamily="34" charset="0"/>
                  </a:rPr>
                  <a:t> </a:t>
                </a:r>
                <a:endParaRPr lang="en-US" sz="4800" b="1">
                  <a:solidFill>
                    <a:srgbClr val="C00000"/>
                  </a:solidFill>
                  <a:latin typeface="Arial Rounded MT Bold" panose="020F0704030504030204" pitchFamily="34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885" y="1217496"/>
                <a:ext cx="1191998" cy="83099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5068846" y="1232666"/>
                <a:ext cx="60006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4800" b="1">
                  <a:solidFill>
                    <a:srgbClr val="C00000"/>
                  </a:solidFill>
                  <a:latin typeface="Arial Rounded MT Bold" panose="020F0704030504030204" pitchFamily="34" charset="0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846" y="1232666"/>
                <a:ext cx="600069" cy="83099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 rot="20432433">
            <a:off x="4868953" y="2236247"/>
            <a:ext cx="16834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Ink Free" panose="03080402000500000000" pitchFamily="66" charset="0"/>
              </a:rPr>
              <a:t>X’s lie!</a:t>
            </a:r>
            <a:endParaRPr lang="en-US" sz="4800" b="1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Ink Free" panose="03080402000500000000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54073" y="3666086"/>
            <a:ext cx="1596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smtClean="0">
                <a:solidFill>
                  <a:srgbClr val="C00000"/>
                </a:solidFill>
              </a:rPr>
              <a:t>down</a:t>
            </a:r>
            <a:endParaRPr lang="en-US" sz="480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8259" y="4875582"/>
            <a:ext cx="1596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smtClean="0">
                <a:solidFill>
                  <a:srgbClr val="C00000"/>
                </a:solidFill>
              </a:rPr>
              <a:t>down</a:t>
            </a:r>
            <a:endParaRPr lang="en-US" sz="480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1750696" y="1259179"/>
                <a:ext cx="69281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4800" b="1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696" y="1259179"/>
                <a:ext cx="692817" cy="83099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>
          <a:xfrm>
            <a:off x="8017992" y="2796842"/>
            <a:ext cx="170481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8157477" y="2843010"/>
            <a:ext cx="505348" cy="154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8562190" y="2855397"/>
            <a:ext cx="14239" cy="12893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8483129" y="4060268"/>
            <a:ext cx="170481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18" idx="2"/>
          </p:cNvCxnSpPr>
          <p:nvPr/>
        </p:nvCxnSpPr>
        <p:spPr>
          <a:xfrm flipH="1" flipV="1">
            <a:off x="7643999" y="2864744"/>
            <a:ext cx="373993" cy="1522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681860" y="2877130"/>
            <a:ext cx="1640" cy="12676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7581903" y="4071836"/>
            <a:ext cx="170481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7510478" y="2872436"/>
            <a:ext cx="1241505" cy="2509748"/>
            <a:chOff x="6756191" y="1497575"/>
            <a:chExt cx="2682277" cy="4035320"/>
          </a:xfrm>
        </p:grpSpPr>
        <p:sp>
          <p:nvSpPr>
            <p:cNvPr id="26" name="Freeform 25"/>
            <p:cNvSpPr/>
            <p:nvPr/>
          </p:nvSpPr>
          <p:spPr>
            <a:xfrm>
              <a:off x="8090115" y="1497576"/>
              <a:ext cx="1348353" cy="4035319"/>
            </a:xfrm>
            <a:custGeom>
              <a:avLst/>
              <a:gdLst>
                <a:gd name="connsiteX0" fmla="*/ 0 w 1348353"/>
                <a:gd name="connsiteY0" fmla="*/ 5759 h 4035319"/>
                <a:gd name="connsiteX1" fmla="*/ 247973 w 1348353"/>
                <a:gd name="connsiteY1" fmla="*/ 67753 h 4035319"/>
                <a:gd name="connsiteX2" fmla="*/ 464949 w 1348353"/>
                <a:gd name="connsiteY2" fmla="*/ 486207 h 4035319"/>
                <a:gd name="connsiteX3" fmla="*/ 898902 w 1348353"/>
                <a:gd name="connsiteY3" fmla="*/ 1788064 h 4035319"/>
                <a:gd name="connsiteX4" fmla="*/ 1348353 w 1348353"/>
                <a:gd name="connsiteY4" fmla="*/ 4035319 h 403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353" h="4035319">
                  <a:moveTo>
                    <a:pt x="0" y="5759"/>
                  </a:moveTo>
                  <a:cubicBezTo>
                    <a:pt x="85241" y="-3282"/>
                    <a:pt x="170482" y="-12322"/>
                    <a:pt x="247973" y="67753"/>
                  </a:cubicBezTo>
                  <a:cubicBezTo>
                    <a:pt x="325464" y="147828"/>
                    <a:pt x="356461" y="199489"/>
                    <a:pt x="464949" y="486207"/>
                  </a:cubicBezTo>
                  <a:cubicBezTo>
                    <a:pt x="573437" y="772926"/>
                    <a:pt x="751668" y="1196545"/>
                    <a:pt x="898902" y="1788064"/>
                  </a:cubicBezTo>
                  <a:cubicBezTo>
                    <a:pt x="1046136" y="2379583"/>
                    <a:pt x="1197244" y="3207451"/>
                    <a:pt x="1348353" y="4035319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flipH="1">
              <a:off x="6756191" y="1497575"/>
              <a:ext cx="1348353" cy="4035319"/>
            </a:xfrm>
            <a:custGeom>
              <a:avLst/>
              <a:gdLst>
                <a:gd name="connsiteX0" fmla="*/ 0 w 1348353"/>
                <a:gd name="connsiteY0" fmla="*/ 5759 h 4035319"/>
                <a:gd name="connsiteX1" fmla="*/ 247973 w 1348353"/>
                <a:gd name="connsiteY1" fmla="*/ 67753 h 4035319"/>
                <a:gd name="connsiteX2" fmla="*/ 464949 w 1348353"/>
                <a:gd name="connsiteY2" fmla="*/ 486207 h 4035319"/>
                <a:gd name="connsiteX3" fmla="*/ 898902 w 1348353"/>
                <a:gd name="connsiteY3" fmla="*/ 1788064 h 4035319"/>
                <a:gd name="connsiteX4" fmla="*/ 1348353 w 1348353"/>
                <a:gd name="connsiteY4" fmla="*/ 4035319 h 403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353" h="4035319">
                  <a:moveTo>
                    <a:pt x="0" y="5759"/>
                  </a:moveTo>
                  <a:cubicBezTo>
                    <a:pt x="85241" y="-3282"/>
                    <a:pt x="170482" y="-12322"/>
                    <a:pt x="247973" y="67753"/>
                  </a:cubicBezTo>
                  <a:cubicBezTo>
                    <a:pt x="325464" y="147828"/>
                    <a:pt x="356461" y="199489"/>
                    <a:pt x="464949" y="486207"/>
                  </a:cubicBezTo>
                  <a:cubicBezTo>
                    <a:pt x="573437" y="772926"/>
                    <a:pt x="751668" y="1196545"/>
                    <a:pt x="898902" y="1788064"/>
                  </a:cubicBezTo>
                  <a:cubicBezTo>
                    <a:pt x="1046136" y="2379583"/>
                    <a:pt x="1197244" y="3207451"/>
                    <a:pt x="1348353" y="4035319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667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trips dir="rd"/>
      </p:transition>
    </mc:Choice>
    <mc:Fallback xmlns=""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96296E-6 L -0.04883 0.17477 " pathEditMode="relative" rAng="0" ptsTypes="AA">
                                      <p:cBhvr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8" y="8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58333E-6 2.22222E-6 L -0.11888 0.17245 " pathEditMode="relative" rAng="0" ptsTypes="AA">
                                      <p:cBhvr>
                                        <p:cTn id="3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51" y="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96296E-6 L 0.20911 0.5199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56" y="2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1" grpId="1"/>
      <p:bldP spid="12" grpId="0"/>
      <p:bldP spid="12" grpId="1"/>
      <p:bldP spid="14" grpId="0"/>
      <p:bldP spid="15" grpId="0"/>
      <p:bldP spid="16" grpId="0"/>
      <p:bldP spid="17" grpId="0"/>
      <p:bldP spid="17" grpId="1"/>
      <p:bldP spid="18" grpId="0" animBg="1"/>
      <p:bldP spid="21" grpId="0" animBg="1"/>
      <p:bldP spid="2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2774</TotalTime>
  <Words>216</Words>
  <Application>Microsoft Office PowerPoint</Application>
  <PresentationFormat>Widescreen</PresentationFormat>
  <Paragraphs>106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Arial Rounded MT Bold</vt:lpstr>
      <vt:lpstr>Calibri</vt:lpstr>
      <vt:lpstr>Calibri Light</vt:lpstr>
      <vt:lpstr>Cambria Math</vt:lpstr>
      <vt:lpstr>Elephant</vt:lpstr>
      <vt:lpstr>Ink Free</vt:lpstr>
      <vt:lpstr>Office Theme</vt:lpstr>
      <vt:lpstr>Graphing Parabolas  in Vertex Form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Vertex Form of a Parabola</dc:title>
  <dc:creator>Scott Baker</dc:creator>
  <cp:lastModifiedBy>Scott Baker</cp:lastModifiedBy>
  <cp:revision>41</cp:revision>
  <cp:lastPrinted>2018-09-18T03:10:13Z</cp:lastPrinted>
  <dcterms:created xsi:type="dcterms:W3CDTF">2016-01-26T15:51:16Z</dcterms:created>
  <dcterms:modified xsi:type="dcterms:W3CDTF">2018-09-18T04:59:44Z</dcterms:modified>
</cp:coreProperties>
</file>