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735F1-97B4-4F05-9470-AB284ADDDA1E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EAF62-5591-4A58-82B3-F815C41A5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387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EAF62-5591-4A58-82B3-F815C41A5E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45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5E4F7-9C22-4910-97A1-AB58A52DC8B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5E5C3-3B99-41C1-ADBF-FF5EA4946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74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5E4F7-9C22-4910-97A1-AB58A52DC8B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5E5C3-3B99-41C1-ADBF-FF5EA4946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5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5E4F7-9C22-4910-97A1-AB58A52DC8B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5E5C3-3B99-41C1-ADBF-FF5EA4946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96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5E4F7-9C22-4910-97A1-AB58A52DC8B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5E5C3-3B99-41C1-ADBF-FF5EA4946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9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5E4F7-9C22-4910-97A1-AB58A52DC8B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5E5C3-3B99-41C1-ADBF-FF5EA4946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115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5E4F7-9C22-4910-97A1-AB58A52DC8B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5E5C3-3B99-41C1-ADBF-FF5EA4946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024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5E4F7-9C22-4910-97A1-AB58A52DC8B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5E5C3-3B99-41C1-ADBF-FF5EA4946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33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5E4F7-9C22-4910-97A1-AB58A52DC8B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5E5C3-3B99-41C1-ADBF-FF5EA4946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981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5E4F7-9C22-4910-97A1-AB58A52DC8B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5E5C3-3B99-41C1-ADBF-FF5EA4946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121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5E4F7-9C22-4910-97A1-AB58A52DC8B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5E5C3-3B99-41C1-ADBF-FF5EA4946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569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5E4F7-9C22-4910-97A1-AB58A52DC8B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5E5C3-3B99-41C1-ADBF-FF5EA4946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053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5E4F7-9C22-4910-97A1-AB58A52DC8B7}" type="datetimeFigureOut">
              <a:rPr lang="en-US" smtClean="0"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5E5C3-3B99-41C1-ADBF-FF5EA4946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14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Relationship Id="rId22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tinyurl.com/BakerBHS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068947" y="2938284"/>
            <a:ext cx="9985420" cy="2387600"/>
          </a:xfrm>
        </p:spPr>
        <p:txBody>
          <a:bodyPr>
            <a:noAutofit/>
          </a:bodyPr>
          <a:lstStyle/>
          <a:p>
            <a:r>
              <a:rPr lang="en-US" sz="7200" dirty="0">
                <a:latin typeface="Segoe Print" panose="02000600000000000000" pitchFamily="2" charset="0"/>
              </a:rPr>
              <a:t>Imaginary Numbers    Review </a:t>
            </a:r>
            <a:br>
              <a:rPr lang="en-US" sz="7200" dirty="0">
                <a:latin typeface="Segoe Print" panose="02000600000000000000" pitchFamily="2" charset="0"/>
              </a:rPr>
            </a:br>
            <a:br>
              <a:rPr lang="en-US" sz="4400" dirty="0">
                <a:latin typeface="Segoe Print" panose="02000600000000000000" pitchFamily="2" charset="0"/>
              </a:rPr>
            </a:br>
            <a:r>
              <a:rPr lang="en-US" sz="7200" dirty="0">
                <a:latin typeface="Segoe Print" panose="02000600000000000000" pitchFamily="2" charset="0"/>
              </a:rPr>
              <a:t>answers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524000" y="746975"/>
            <a:ext cx="9144000" cy="1188076"/>
          </a:xfrm>
        </p:spPr>
        <p:txBody>
          <a:bodyPr>
            <a:normAutofit/>
          </a:bodyPr>
          <a:lstStyle/>
          <a:p>
            <a:r>
              <a:rPr lang="en-US" sz="4400" dirty="0"/>
              <a:t>Station 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37138" y="5575971"/>
            <a:ext cx="5748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Starting in          seconds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41642" y="5470168"/>
            <a:ext cx="97879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Showcard Gothic" panose="04020904020102020604" pitchFamily="82" charset="0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41642" y="5470168"/>
            <a:ext cx="97879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Showcard Gothic" panose="04020904020102020604" pitchFamily="82" charset="0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41642" y="5470168"/>
            <a:ext cx="97879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Showcard Gothic" panose="04020904020102020604" pitchFamily="82" charset="0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41642" y="5470168"/>
            <a:ext cx="97879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Showcard Gothic" panose="04020904020102020604" pitchFamily="82" charset="0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41642" y="5470168"/>
            <a:ext cx="97879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Showcard Gothic" panose="04020904020102020604" pitchFamily="82" charset="0"/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41642" y="5470168"/>
            <a:ext cx="97879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Showcard Gothic" panose="04020904020102020604" pitchFamily="82" charset="0"/>
              </a:rPr>
              <a:t>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41642" y="5470168"/>
            <a:ext cx="97879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Showcard Gothic" panose="04020904020102020604" pitchFamily="82" charset="0"/>
              </a:rPr>
              <a:t>15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41642" y="5470168"/>
            <a:ext cx="97879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Showcard Gothic" panose="04020904020102020604" pitchFamily="82" charset="0"/>
              </a:rPr>
              <a:t>20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41642" y="5470168"/>
            <a:ext cx="97879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Showcard Gothic" panose="04020904020102020604" pitchFamily="82" charset="0"/>
              </a:rPr>
              <a:t>25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41642" y="5470168"/>
            <a:ext cx="97879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Showcard Gothic" panose="04020904020102020604" pitchFamily="82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513873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fractur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31" presetClass="exit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31" presetClass="exit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0"/>
                            </p:stCondLst>
                            <p:childTnLst>
                              <p:par>
                                <p:cTn id="41" presetID="31" presetClass="exit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0"/>
                            </p:stCondLst>
                            <p:childTnLst>
                              <p:par>
                                <p:cTn id="53" presetID="31" presetClass="exit" presetSubtype="0" fill="hold" grpId="0" nodeType="afterEffect">
                                  <p:stCondLst>
                                    <p:cond delay="3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750"/>
                            </p:stCondLst>
                            <p:childTnLst>
                              <p:par>
                                <p:cTn id="65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750"/>
                            </p:stCondLst>
                            <p:childTnLst>
                              <p:par>
                                <p:cTn id="77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6750"/>
                            </p:stCondLst>
                            <p:childTnLst>
                              <p:par>
                                <p:cTn id="89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750"/>
                            </p:stCondLst>
                            <p:childTnLst>
                              <p:par>
                                <p:cTn id="101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8750"/>
                            </p:stCondLst>
                            <p:childTnLst>
                              <p:par>
                                <p:cTn id="113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18" grpId="0" animBg="1"/>
      <p:bldP spid="18" grpId="1" animBg="1"/>
      <p:bldP spid="13" grpId="0" animBg="1"/>
      <p:bldP spid="13" grpId="1" animBg="1"/>
      <p:bldP spid="15" grpId="0" animBg="1"/>
      <p:bldP spid="15" grpId="1" animBg="1"/>
      <p:bldP spid="10" grpId="0" animBg="1"/>
      <p:bldP spid="10" grpId="1" animBg="1"/>
      <p:bldP spid="12" grpId="0" animBg="1"/>
      <p:bldP spid="12" grpId="1" animBg="1"/>
      <p:bldP spid="14" grpId="0" animBg="1"/>
      <p:bldP spid="14" grpId="1" animBg="1"/>
      <p:bldP spid="16" grpId="0" animBg="1"/>
      <p:bldP spid="16" grpId="1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338665" y="683214"/>
                <a:ext cx="6351675" cy="7410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sz="36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  </m:t>
                    </m:r>
                    <m:rad>
                      <m:radPr>
                        <m:degHide m:val="on"/>
                        <m:ctrlPr>
                          <a:rPr lang="en-US" sz="360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  </m:t>
                        </m:r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80</m:t>
                        </m:r>
                      </m:e>
                    </m:rad>
                  </m:oMath>
                </a14:m>
                <a:r>
                  <a:rPr lang="en-US" sz="36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  <a:r>
                  <a:rPr lang="en-US" sz="36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	     </a:t>
                </a:r>
                <a:r>
                  <a:rPr lang="en-US" sz="36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2)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  </m:t>
                        </m:r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100</m:t>
                        </m:r>
                      </m:e>
                    </m:rad>
                  </m:oMath>
                </a14:m>
                <a:endParaRPr lang="en-US" sz="3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665" y="683214"/>
                <a:ext cx="6351675" cy="741037"/>
              </a:xfrm>
              <a:prstGeom prst="rect">
                <a:avLst/>
              </a:prstGeom>
              <a:blipFill rotWithShape="0">
                <a:blip r:embed="rId2"/>
                <a:stretch>
                  <a:fillRect t="-4918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810678" y="754707"/>
                <a:ext cx="26475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0678" y="754707"/>
                <a:ext cx="264752" cy="55399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>
            <a:off x="2342300" y="1057464"/>
            <a:ext cx="27211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511528" y="1055282"/>
            <a:ext cx="27211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948924" y="870253"/>
                <a:ext cx="26475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8924" y="870253"/>
                <a:ext cx="264752" cy="55399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 flipH="1">
            <a:off x="2547443" y="1424252"/>
            <a:ext cx="293728" cy="5025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870354" y="1424251"/>
            <a:ext cx="313717" cy="5025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158205" y="1798501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991078" y="1798501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8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2215234" y="2463209"/>
            <a:ext cx="293728" cy="5025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538145" y="2463208"/>
            <a:ext cx="156162" cy="5025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3048938" y="2506388"/>
            <a:ext cx="164063" cy="5025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242184" y="2506387"/>
            <a:ext cx="156857" cy="5025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282402" y="2508474"/>
            <a:ext cx="404134" cy="50043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961338" y="2879681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462534" y="2879681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834663" y="289597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167610" y="288667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547550" y="289597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2497643" y="4222510"/>
                <a:ext cx="1349985" cy="7010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        </m:t>
                          </m:r>
                        </m:e>
                      </m:rad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7643" y="4222510"/>
                <a:ext cx="1349985" cy="70108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228491" y="4463241"/>
                <a:ext cx="26475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491" y="4463241"/>
                <a:ext cx="264752" cy="55399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/>
          <p:cNvSpPr txBox="1"/>
          <p:nvPr/>
        </p:nvSpPr>
        <p:spPr>
          <a:xfrm>
            <a:off x="1853254" y="4386297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461945" y="438089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2</a:t>
            </a:r>
            <a:r>
              <a:rPr lang="he-IL" sz="4000" dirty="0"/>
              <a:t>ּ</a:t>
            </a:r>
            <a:endParaRPr lang="en-US" sz="4000" dirty="0"/>
          </a:p>
        </p:txBody>
      </p:sp>
      <p:cxnSp>
        <p:nvCxnSpPr>
          <p:cNvPr id="50" name="Straight Connector 49"/>
          <p:cNvCxnSpPr/>
          <p:nvPr/>
        </p:nvCxnSpPr>
        <p:spPr>
          <a:xfrm>
            <a:off x="2530218" y="3125041"/>
            <a:ext cx="634005" cy="25126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266457" y="3125041"/>
            <a:ext cx="634005" cy="25126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125263" y="5448952"/>
                <a:ext cx="1310167" cy="7006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rad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5263" y="5448952"/>
                <a:ext cx="1310167" cy="70064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Oval 53"/>
          <p:cNvSpPr/>
          <p:nvPr/>
        </p:nvSpPr>
        <p:spPr>
          <a:xfrm>
            <a:off x="1748686" y="5360512"/>
            <a:ext cx="2181224" cy="82007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/>
          <p:nvPr/>
        </p:nvCxnSpPr>
        <p:spPr>
          <a:xfrm flipH="1">
            <a:off x="6890270" y="1386006"/>
            <a:ext cx="293728" cy="5025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7213181" y="1386005"/>
            <a:ext cx="313717" cy="5025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501032" y="1760255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333905" y="1760255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25</a:t>
            </a:r>
          </a:p>
        </p:txBody>
      </p:sp>
      <p:cxnSp>
        <p:nvCxnSpPr>
          <p:cNvPr id="59" name="Straight Connector 58"/>
          <p:cNvCxnSpPr/>
          <p:nvPr/>
        </p:nvCxnSpPr>
        <p:spPr>
          <a:xfrm flipH="1">
            <a:off x="6558061" y="2424963"/>
            <a:ext cx="293728" cy="5025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6880972" y="2424962"/>
            <a:ext cx="156162" cy="5025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7494797" y="2468142"/>
            <a:ext cx="164063" cy="5025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7688043" y="2468141"/>
            <a:ext cx="156857" cy="5025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304165" y="2841435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805361" y="2841435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280522" y="2857724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5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613469" y="284843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6840470" y="4184264"/>
                <a:ext cx="1349985" cy="7010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        </m:t>
                          </m:r>
                        </m:e>
                      </m:rad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0470" y="4184264"/>
                <a:ext cx="1349985" cy="70108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6571318" y="4424995"/>
                <a:ext cx="26475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318" y="4424995"/>
                <a:ext cx="264752" cy="553998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Box 70"/>
          <p:cNvSpPr txBox="1"/>
          <p:nvPr/>
        </p:nvSpPr>
        <p:spPr>
          <a:xfrm>
            <a:off x="6196081" y="4348051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2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804772" y="434265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5</a:t>
            </a:r>
            <a:r>
              <a:rPr lang="he-IL" sz="4000" dirty="0"/>
              <a:t>ּ</a:t>
            </a:r>
            <a:endParaRPr lang="en-US" sz="4000" dirty="0"/>
          </a:p>
        </p:txBody>
      </p:sp>
      <p:cxnSp>
        <p:nvCxnSpPr>
          <p:cNvPr id="73" name="Straight Connector 72"/>
          <p:cNvCxnSpPr/>
          <p:nvPr/>
        </p:nvCxnSpPr>
        <p:spPr>
          <a:xfrm>
            <a:off x="6406205" y="3075587"/>
            <a:ext cx="634005" cy="25126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7341857" y="3086037"/>
            <a:ext cx="634005" cy="25126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715759" y="5448952"/>
                <a:ext cx="86106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5759" y="5448952"/>
                <a:ext cx="861069" cy="61555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Oval 75"/>
          <p:cNvSpPr/>
          <p:nvPr/>
        </p:nvSpPr>
        <p:spPr>
          <a:xfrm>
            <a:off x="6381655" y="5368760"/>
            <a:ext cx="1540735" cy="82007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10374135" y="4961822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4815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0">
        <p15:prstTrans prst="prestig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79167E-6 0.00185 L -0.01185 0.04074 C -0.0142 0.04953 -0.01797 0.05439 -0.02175 0.05439 C -0.02618 0.05439 -0.02969 0.04953 -0.03204 0.04074 L -0.04375 0.00185 " pathEditMode="relative" rAng="0" ptsTypes="AAAAA">
                                      <p:cBhvr>
                                        <p:cTn id="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00"/>
                            </p:stCondLst>
                            <p:childTnLst>
                              <p:par>
                                <p:cTn id="8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25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7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25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2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75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75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25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750"/>
                            </p:stCondLst>
                            <p:childTnLst>
                              <p:par>
                                <p:cTn id="91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3750"/>
                            </p:stCondLst>
                            <p:childTnLst>
                              <p:par>
                                <p:cTn id="124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750"/>
                            </p:stCondLst>
                            <p:childTnLst>
                              <p:par>
                                <p:cTn id="1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5750"/>
                            </p:stCondLst>
                            <p:childTnLst>
                              <p:par>
                                <p:cTn id="1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6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22222E-6 L 0.08216 0.21759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2" y="10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9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9500"/>
                            </p:stCondLst>
                            <p:childTnLst>
                              <p:par>
                                <p:cTn id="15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500"/>
                            </p:stCondLst>
                            <p:childTnLst>
                              <p:par>
                                <p:cTn id="159" presetID="37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9167E-6 0.00231 L -0.01185 0.0412 C -0.01419 0.05 -0.01797 0.05486 -0.02174 0.05486 C -0.02617 0.05486 -0.02969 0.05 -0.03203 0.0412 L -0.04375 0.00231 " pathEditMode="relative" rAng="0" ptsTypes="AAAAA">
                                      <p:cBhvr>
                                        <p:cTn id="16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3000"/>
                            </p:stCondLst>
                            <p:childTnLst>
                              <p:par>
                                <p:cTn id="162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3500"/>
                            </p:stCondLst>
                            <p:childTnLst>
                              <p:par>
                                <p:cTn id="17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4750"/>
                            </p:stCondLst>
                            <p:childTnLst>
                              <p:par>
                                <p:cTn id="1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1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500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525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25500"/>
                            </p:stCondLst>
                            <p:childTnLst>
                              <p:par>
                                <p:cTn id="19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26250"/>
                            </p:stCondLst>
                            <p:childTnLst>
                              <p:par>
                                <p:cTn id="1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26500"/>
                            </p:stCondLst>
                            <p:childTnLst>
                              <p:par>
                                <p:cTn id="2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6750"/>
                            </p:stCondLst>
                            <p:childTnLst>
                              <p:par>
                                <p:cTn id="2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27000"/>
                            </p:stCondLst>
                            <p:childTnLst>
                              <p:par>
                                <p:cTn id="21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7750"/>
                            </p:stCondLst>
                            <p:childTnLst>
                              <p:par>
                                <p:cTn id="2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1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28000"/>
                            </p:stCondLst>
                            <p:childTnLst>
                              <p:par>
                                <p:cTn id="2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28250"/>
                            </p:stCondLst>
                            <p:childTnLst>
                              <p:par>
                                <p:cTn id="2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28500"/>
                            </p:stCondLst>
                            <p:childTnLst>
                              <p:par>
                                <p:cTn id="235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1" presetID="26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32000"/>
                            </p:stCondLst>
                            <p:childTnLst>
                              <p:par>
                                <p:cTn id="268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33000"/>
                            </p:stCondLst>
                            <p:childTnLst>
                              <p:par>
                                <p:cTn id="27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33250"/>
                            </p:stCondLst>
                            <p:childTnLst>
                              <p:par>
                                <p:cTn id="27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34000"/>
                            </p:stCondLst>
                            <p:childTnLst>
                              <p:par>
                                <p:cTn id="28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34250"/>
                            </p:stCondLst>
                            <p:childTnLst>
                              <p:par>
                                <p:cTn id="290" presetID="17" presetClass="exit" presetSubtype="1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36250"/>
                            </p:stCondLst>
                            <p:childTnLst>
                              <p:par>
                                <p:cTn id="295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37750"/>
                            </p:stCondLst>
                            <p:childTnLst>
                              <p:par>
                                <p:cTn id="30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38750"/>
                            </p:stCondLst>
                            <p:childTnLst>
                              <p:par>
                                <p:cTn id="305" presetID="21" presetClass="entr" presetSubtype="1" fill="hold" grpId="0" nodeType="after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30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9" grpId="0"/>
      <p:bldP spid="30" grpId="0"/>
      <p:bldP spid="41" grpId="0"/>
      <p:bldP spid="41" grpId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3" grpId="0"/>
      <p:bldP spid="54" grpId="0" animBg="1"/>
      <p:bldP spid="57" grpId="0"/>
      <p:bldP spid="58" grpId="0"/>
      <p:bldP spid="64" grpId="0"/>
      <p:bldP spid="65" grpId="0"/>
      <p:bldP spid="66" grpId="0"/>
      <p:bldP spid="67" grpId="0"/>
      <p:bldP spid="69" grpId="0"/>
      <p:bldP spid="69" grpId="1"/>
      <p:bldP spid="70" grpId="0"/>
      <p:bldP spid="71" grpId="0"/>
      <p:bldP spid="72" grpId="0"/>
      <p:bldP spid="75" grpId="0"/>
      <p:bldP spid="76" grpId="0" animBg="1"/>
      <p:bldP spid="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10286137" y="846192"/>
            <a:ext cx="566583" cy="5563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212393" y="846192"/>
            <a:ext cx="489557" cy="5563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9373674" y="846192"/>
            <a:ext cx="470413" cy="55633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143693" y="833948"/>
            <a:ext cx="566583" cy="55633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43299" y="859071"/>
            <a:ext cx="566583" cy="5563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193734" y="846192"/>
            <a:ext cx="729770" cy="5563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704858" y="806921"/>
            <a:ext cx="321972" cy="55633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41679" y="833948"/>
            <a:ext cx="321972" cy="55633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84348" y="794677"/>
                <a:ext cx="10410423" cy="6851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86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3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7</m:t>
                        </m:r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e>
                    </m:d>
                    <m:r>
                      <a:rPr lang="en-US" sz="3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d>
                      <m:dPr>
                        <m:ctrlP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sz="36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4)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3</m:t>
                        </m:r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5</m:t>
                        </m:r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e>
                    </m:d>
                    <m:r>
                      <a:rPr lang="en-US" sz="3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d>
                      <m:dPr>
                        <m:ctrlP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e>
                    </m:d>
                  </m:oMath>
                </a14:m>
                <a:endParaRPr lang="en-US" sz="3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348" y="794677"/>
                <a:ext cx="10410423" cy="685124"/>
              </a:xfrm>
              <a:prstGeom prst="rect">
                <a:avLst/>
              </a:prstGeom>
              <a:blipFill rotWithShape="0">
                <a:blip r:embed="rId2"/>
                <a:stretch>
                  <a:fillRect t="-11504" b="-283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 rot="20403706">
            <a:off x="-3369" y="316768"/>
            <a:ext cx="30891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</a:rPr>
              <a:t>Combine Like Terms</a:t>
            </a:r>
          </a:p>
        </p:txBody>
      </p:sp>
      <p:sp>
        <p:nvSpPr>
          <p:cNvPr id="8" name="Rectangle 7"/>
          <p:cNvSpPr/>
          <p:nvPr/>
        </p:nvSpPr>
        <p:spPr>
          <a:xfrm>
            <a:off x="1545465" y="1850549"/>
            <a:ext cx="944484" cy="44675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7 + 5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295353" y="2693806"/>
                <a:ext cx="61395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5353" y="2693806"/>
                <a:ext cx="613950" cy="55399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3393601" y="1850548"/>
            <a:ext cx="1217035" cy="44675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-</a:t>
            </a:r>
            <a:r>
              <a:rPr lang="en-US" sz="2800" i="1" dirty="0" err="1">
                <a:solidFill>
                  <a:schemeClr val="tx1"/>
                </a:solidFill>
              </a:rPr>
              <a:t>i</a:t>
            </a:r>
            <a:r>
              <a:rPr lang="en-US" sz="2800" dirty="0">
                <a:solidFill>
                  <a:schemeClr val="tx1"/>
                </a:solidFill>
              </a:rPr>
              <a:t> + 4</a:t>
            </a:r>
            <a:r>
              <a:rPr lang="en-US" sz="2800" i="1" dirty="0">
                <a:solidFill>
                  <a:schemeClr val="tx1"/>
                </a:solidFill>
              </a:rPr>
              <a:t>i</a:t>
            </a:r>
            <a:endParaRPr lang="en-US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840582" y="2668048"/>
                <a:ext cx="86427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0582" y="2668048"/>
                <a:ext cx="864276" cy="55399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/>
          <p:cNvSpPr/>
          <p:nvPr/>
        </p:nvSpPr>
        <p:spPr>
          <a:xfrm>
            <a:off x="1845606" y="2560766"/>
            <a:ext cx="2181224" cy="82007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9131121" y="953037"/>
            <a:ext cx="0" cy="397976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373674" y="1053921"/>
            <a:ext cx="311240" cy="6679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0118503" y="1000740"/>
            <a:ext cx="0" cy="292954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rot="20403706">
            <a:off x="5543256" y="316768"/>
            <a:ext cx="30891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</a:rPr>
              <a:t>Combine Like Terms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092089" y="1850549"/>
            <a:ext cx="1120303" cy="44675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-3 + -2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738064" y="2668048"/>
                <a:ext cx="70371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8064" y="2668048"/>
                <a:ext cx="703719" cy="55399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8940226" y="1850548"/>
            <a:ext cx="1217035" cy="44675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5</a:t>
            </a:r>
            <a:r>
              <a:rPr lang="en-US" sz="2800" i="1" dirty="0">
                <a:solidFill>
                  <a:schemeClr val="tx1"/>
                </a:solidFill>
              </a:rPr>
              <a:t>i</a:t>
            </a:r>
            <a:r>
              <a:rPr lang="en-US" sz="2800" dirty="0">
                <a:solidFill>
                  <a:schemeClr val="tx1"/>
                </a:solidFill>
              </a:rPr>
              <a:t> + 4</a:t>
            </a:r>
            <a:r>
              <a:rPr lang="en-US" sz="2800" i="1" dirty="0">
                <a:solidFill>
                  <a:schemeClr val="tx1"/>
                </a:solidFill>
              </a:rPr>
              <a:t>i</a:t>
            </a:r>
            <a:endParaRPr lang="en-US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387207" y="2668048"/>
                <a:ext cx="86427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7207" y="2668048"/>
                <a:ext cx="864276" cy="55399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/>
          <p:cNvSpPr/>
          <p:nvPr/>
        </p:nvSpPr>
        <p:spPr>
          <a:xfrm>
            <a:off x="7392231" y="2560766"/>
            <a:ext cx="2181224" cy="82007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0374135" y="4961822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11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 dir="u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2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25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25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500"/>
                            </p:stCondLst>
                            <p:childTnLst>
                              <p:par>
                                <p:cTn id="5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500"/>
                            </p:stCondLst>
                            <p:childTnLst>
                              <p:par>
                                <p:cTn id="55" presetID="2" presetClass="entr" presetSubtype="9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3750"/>
                            </p:stCondLst>
                            <p:childTnLst>
                              <p:par>
                                <p:cTn id="6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500"/>
                            </p:stCondLst>
                            <p:childTnLst>
                              <p:par>
                                <p:cTn id="6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250"/>
                            </p:stCondLst>
                            <p:childTnLst>
                              <p:par>
                                <p:cTn id="70" presetID="45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875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975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250"/>
                            </p:stCondLst>
                            <p:childTnLst>
                              <p:par>
                                <p:cTn id="84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1250"/>
                            </p:stCondLst>
                            <p:childTnLst>
                              <p:par>
                                <p:cTn id="90" presetID="47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2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3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3500"/>
                            </p:stCondLst>
                            <p:childTnLst>
                              <p:par>
                                <p:cTn id="104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45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5750"/>
                            </p:stCondLst>
                            <p:childTnLst>
                              <p:par>
                                <p:cTn id="1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6750"/>
                            </p:stCondLst>
                            <p:childTnLst>
                              <p:par>
                                <p:cTn id="120" presetID="21" presetClass="entr" presetSubtype="1" fill="hold" grpId="0" nodeType="after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11" grpId="0" animBg="1"/>
      <p:bldP spid="10" grpId="0" animBg="1"/>
      <p:bldP spid="7" grpId="0" animBg="1"/>
      <p:bldP spid="6" grpId="0" animBg="1"/>
      <p:bldP spid="5" grpId="0"/>
      <p:bldP spid="8" grpId="0" animBg="1"/>
      <p:bldP spid="9" grpId="0"/>
      <p:bldP spid="12" grpId="0" animBg="1"/>
      <p:bldP spid="13" grpId="0"/>
      <p:bldP spid="14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301025" y="613727"/>
                <a:ext cx="6096000" cy="65505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2286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3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e>
                      <m:sup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63</m:t>
                        </m:r>
                      </m:sup>
                    </m:sSup>
                  </m:oMath>
                </a14:m>
                <a:r>
                  <a:rPr lang="en-US" sz="36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		6)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e>
                      <m:sup>
                        <m:r>
                          <a:rPr lang="en-US" sz="3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117</m:t>
                        </m:r>
                      </m:sup>
                    </m:sSup>
                  </m:oMath>
                </a14:m>
                <a:endParaRPr lang="en-US" sz="3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025" y="613727"/>
                <a:ext cx="6096000" cy="655051"/>
              </a:xfrm>
              <a:prstGeom prst="rect">
                <a:avLst/>
              </a:prstGeom>
              <a:blipFill rotWithShape="0">
                <a:blip r:embed="rId2"/>
                <a:stretch>
                  <a:fillRect t="-13084" b="-35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162" y="4264047"/>
            <a:ext cx="2371725" cy="22193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252340" y="3617716"/>
                <a:ext cx="66332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36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2340" y="3617716"/>
                <a:ext cx="663323" cy="64633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831500" y="4929214"/>
                <a:ext cx="67319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36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1500" y="4929214"/>
                <a:ext cx="673198" cy="64633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128102" y="6211669"/>
                <a:ext cx="67319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36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8102" y="6211669"/>
                <a:ext cx="673197" cy="64633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437583" y="4954972"/>
                <a:ext cx="67319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36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583" y="4954972"/>
                <a:ext cx="673197" cy="64633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276308" y="2063921"/>
                <a:ext cx="54373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4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6308" y="2063921"/>
                <a:ext cx="543739" cy="64633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923524" y="2048025"/>
                <a:ext cx="79861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63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3524" y="2048025"/>
                <a:ext cx="798617" cy="64633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663961" y="2069200"/>
            <a:ext cx="1161657" cy="596459"/>
            <a:chOff x="7579387" y="2244868"/>
            <a:chExt cx="1161657" cy="596459"/>
          </a:xfrm>
        </p:grpSpPr>
        <p:sp>
          <p:nvSpPr>
            <p:cNvPr id="14" name="Freeform 13"/>
            <p:cNvSpPr/>
            <p:nvPr/>
          </p:nvSpPr>
          <p:spPr>
            <a:xfrm rot="20649010">
              <a:off x="7579387" y="2252391"/>
              <a:ext cx="166256" cy="588936"/>
            </a:xfrm>
            <a:custGeom>
              <a:avLst/>
              <a:gdLst>
                <a:gd name="connsiteX0" fmla="*/ 0 w 203875"/>
                <a:gd name="connsiteY0" fmla="*/ 588936 h 588936"/>
                <a:gd name="connsiteX1" fmla="*/ 185980 w 203875"/>
                <a:gd name="connsiteY1" fmla="*/ 340963 h 588936"/>
                <a:gd name="connsiteX2" fmla="*/ 185980 w 203875"/>
                <a:gd name="connsiteY2" fmla="*/ 0 h 588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3875" h="588936">
                  <a:moveTo>
                    <a:pt x="0" y="588936"/>
                  </a:moveTo>
                  <a:cubicBezTo>
                    <a:pt x="77491" y="514027"/>
                    <a:pt x="154983" y="439119"/>
                    <a:pt x="185980" y="340963"/>
                  </a:cubicBezTo>
                  <a:cubicBezTo>
                    <a:pt x="216977" y="242807"/>
                    <a:pt x="201478" y="121403"/>
                    <a:pt x="18598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4" idx="2"/>
            </p:cNvCxnSpPr>
            <p:nvPr/>
          </p:nvCxnSpPr>
          <p:spPr>
            <a:xfrm>
              <a:off x="7648020" y="2244868"/>
              <a:ext cx="1093024" cy="238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923523" y="1478162"/>
                <a:ext cx="79861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3523" y="1478162"/>
                <a:ext cx="798617" cy="64633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879798" y="2495227"/>
                <a:ext cx="74680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60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9798" y="2495227"/>
                <a:ext cx="746806" cy="646331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2820047" y="3115242"/>
            <a:ext cx="8583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3112266" y="3115242"/>
                <a:ext cx="54373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2266" y="3115242"/>
                <a:ext cx="543739" cy="64633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551488" y="1466216"/>
                <a:ext cx="95321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488" y="1466216"/>
                <a:ext cx="953210" cy="64633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3816731" y="652345"/>
                <a:ext cx="114608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US" sz="3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36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731" y="652345"/>
                <a:ext cx="1146083" cy="64633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769580" y="637396"/>
                <a:ext cx="136890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=−</m:t>
                          </m:r>
                          <m:r>
                            <a:rPr lang="en-US" sz="3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36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9580" y="637396"/>
                <a:ext cx="1368900" cy="646331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Oval 27"/>
          <p:cNvSpPr/>
          <p:nvPr/>
        </p:nvSpPr>
        <p:spPr>
          <a:xfrm>
            <a:off x="5208221" y="652345"/>
            <a:ext cx="930259" cy="6989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596317" y="2063921"/>
                <a:ext cx="54373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4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6317" y="2063921"/>
                <a:ext cx="543739" cy="646331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7271884" y="2030837"/>
                <a:ext cx="105349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117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884" y="2030837"/>
                <a:ext cx="1053494" cy="646331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6983970" y="2063920"/>
            <a:ext cx="1259918" cy="601739"/>
            <a:chOff x="7579387" y="2239588"/>
            <a:chExt cx="1259918" cy="601739"/>
          </a:xfrm>
        </p:grpSpPr>
        <p:sp>
          <p:nvSpPr>
            <p:cNvPr id="32" name="Freeform 31"/>
            <p:cNvSpPr/>
            <p:nvPr/>
          </p:nvSpPr>
          <p:spPr>
            <a:xfrm rot="20649010">
              <a:off x="7579387" y="2252391"/>
              <a:ext cx="166256" cy="588936"/>
            </a:xfrm>
            <a:custGeom>
              <a:avLst/>
              <a:gdLst>
                <a:gd name="connsiteX0" fmla="*/ 0 w 203875"/>
                <a:gd name="connsiteY0" fmla="*/ 588936 h 588936"/>
                <a:gd name="connsiteX1" fmla="*/ 185980 w 203875"/>
                <a:gd name="connsiteY1" fmla="*/ 340963 h 588936"/>
                <a:gd name="connsiteX2" fmla="*/ 185980 w 203875"/>
                <a:gd name="connsiteY2" fmla="*/ 0 h 588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3875" h="588936">
                  <a:moveTo>
                    <a:pt x="0" y="588936"/>
                  </a:moveTo>
                  <a:cubicBezTo>
                    <a:pt x="77491" y="514027"/>
                    <a:pt x="154983" y="439119"/>
                    <a:pt x="185980" y="340963"/>
                  </a:cubicBezTo>
                  <a:cubicBezTo>
                    <a:pt x="216977" y="242807"/>
                    <a:pt x="201478" y="121403"/>
                    <a:pt x="18598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Connector 32"/>
            <p:cNvCxnSpPr>
              <a:stCxn id="32" idx="2"/>
            </p:cNvCxnSpPr>
            <p:nvPr/>
          </p:nvCxnSpPr>
          <p:spPr>
            <a:xfrm flipV="1">
              <a:off x="7648020" y="2239588"/>
              <a:ext cx="1191285" cy="52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7243532" y="1478162"/>
                <a:ext cx="79861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532" y="1478162"/>
                <a:ext cx="798617" cy="646331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7315919" y="2495227"/>
                <a:ext cx="74680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116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919" y="2495227"/>
                <a:ext cx="746806" cy="646331"/>
              </a:xfrm>
              <a:prstGeom prst="rect">
                <a:avLst/>
              </a:prstGeom>
              <a:blipFill rotWithShape="0">
                <a:blip r:embed="rId19"/>
                <a:stretch>
                  <a:fillRect r="-113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/>
          <p:cNvCxnSpPr/>
          <p:nvPr/>
        </p:nvCxnSpPr>
        <p:spPr>
          <a:xfrm>
            <a:off x="7343259" y="3115242"/>
            <a:ext cx="8583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7751589" y="3115242"/>
                <a:ext cx="54373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589" y="3115242"/>
                <a:ext cx="543739" cy="646331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871497" y="1466216"/>
                <a:ext cx="95321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1497" y="1466216"/>
                <a:ext cx="953210" cy="646331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8136740" y="652345"/>
                <a:ext cx="113620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US" sz="3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36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6740" y="652345"/>
                <a:ext cx="1136208" cy="646331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9089589" y="637396"/>
                <a:ext cx="102425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US" sz="3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36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9589" y="637396"/>
                <a:ext cx="1024255" cy="646331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Oval 40"/>
          <p:cNvSpPr/>
          <p:nvPr/>
        </p:nvSpPr>
        <p:spPr>
          <a:xfrm>
            <a:off x="9528231" y="652345"/>
            <a:ext cx="437282" cy="6989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10374135" y="4961822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874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2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25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0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250"/>
                            </p:stCondLst>
                            <p:childTnLst>
                              <p:par>
                                <p:cTn id="69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4750"/>
                            </p:stCondLst>
                            <p:childTnLst>
                              <p:par>
                                <p:cTn id="74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6250"/>
                            </p:stCondLst>
                            <p:childTnLst>
                              <p:par>
                                <p:cTn id="79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2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75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175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225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3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475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55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6250"/>
                            </p:stCondLst>
                            <p:childTnLst>
                              <p:par>
                                <p:cTn id="118" presetID="1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7500"/>
                            </p:stCondLst>
                            <p:childTnLst>
                              <p:par>
                                <p:cTn id="123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9000"/>
                            </p:stCondLst>
                            <p:childTnLst>
                              <p:par>
                                <p:cTn id="128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0500"/>
                            </p:stCondLst>
                            <p:childTnLst>
                              <p:par>
                                <p:cTn id="133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2500"/>
                            </p:stCondLst>
                            <p:childTnLst>
                              <p:par>
                                <p:cTn id="137" presetID="21" presetClass="entr" presetSubtype="1" fill="hold" grpId="0" nodeType="after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20" grpId="0"/>
      <p:bldP spid="21" grpId="0"/>
      <p:bldP spid="24" grpId="0"/>
      <p:bldP spid="25" grpId="0"/>
      <p:bldP spid="26" grpId="0"/>
      <p:bldP spid="27" grpId="0"/>
      <p:bldP spid="28" grpId="0" animBg="1"/>
      <p:bldP spid="29" grpId="0"/>
      <p:bldP spid="30" grpId="0"/>
      <p:bldP spid="34" grpId="0"/>
      <p:bldP spid="35" grpId="0"/>
      <p:bldP spid="37" grpId="0"/>
      <p:bldP spid="38" grpId="0"/>
      <p:bldP spid="39" grpId="0"/>
      <p:bldP spid="40" grpId="0"/>
      <p:bldP spid="41" grpId="0" animBg="1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2839466" y="2002881"/>
            <a:ext cx="994351" cy="5563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021301" y="2002881"/>
            <a:ext cx="729770" cy="5563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924824" y="1985615"/>
            <a:ext cx="867589" cy="55633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346397" y="2058418"/>
            <a:ext cx="321972" cy="55633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xplosion 1 12"/>
          <p:cNvSpPr/>
          <p:nvPr/>
        </p:nvSpPr>
        <p:spPr>
          <a:xfrm>
            <a:off x="4642317" y="1933537"/>
            <a:ext cx="638628" cy="681217"/>
          </a:xfrm>
          <a:prstGeom prst="irregularSeal1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190172" y="517441"/>
                <a:ext cx="9797143" cy="6192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86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7)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3</m:t>
                        </m:r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e>
                    </m:d>
                    <m:d>
                      <m:dPr>
                        <m:ctrlP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4</m:t>
                        </m:r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5</m:t>
                        </m:r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	8)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4</m:t>
                        </m:r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3</m:t>
                        </m:r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e>
                    </m:d>
                    <m:d>
                      <m:dPr>
                        <m:ctrlP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4</m:t>
                        </m:r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3</m:t>
                        </m:r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e>
                    </m:d>
                  </m:oMath>
                </a14:m>
                <a:endParaRPr lang="en-US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0172" y="517441"/>
                <a:ext cx="9797143" cy="619272"/>
              </a:xfrm>
              <a:prstGeom prst="rect">
                <a:avLst/>
              </a:prstGeom>
              <a:blipFill rotWithShape="0">
                <a:blip r:embed="rId3"/>
                <a:stretch>
                  <a:fillRect t="-10891" b="-28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ircular Arrow 4"/>
          <p:cNvSpPr/>
          <p:nvPr/>
        </p:nvSpPr>
        <p:spPr>
          <a:xfrm>
            <a:off x="2104572" y="-43542"/>
            <a:ext cx="1582057" cy="1422401"/>
          </a:xfrm>
          <a:prstGeom prst="circularArrow">
            <a:avLst>
              <a:gd name="adj1" fmla="val 3263"/>
              <a:gd name="adj2" fmla="val 603019"/>
              <a:gd name="adj3" fmla="val 20516931"/>
              <a:gd name="adj4" fmla="val 10800000"/>
              <a:gd name="adj5" fmla="val 68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Circular Arrow 5"/>
          <p:cNvSpPr/>
          <p:nvPr/>
        </p:nvSpPr>
        <p:spPr>
          <a:xfrm>
            <a:off x="2104572" y="-43543"/>
            <a:ext cx="2452914" cy="1422401"/>
          </a:xfrm>
          <a:prstGeom prst="circularArrow">
            <a:avLst>
              <a:gd name="adj1" fmla="val 3263"/>
              <a:gd name="adj2" fmla="val 603019"/>
              <a:gd name="adj3" fmla="val 20516931"/>
              <a:gd name="adj4" fmla="val 10800000"/>
              <a:gd name="adj5" fmla="val 68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ircular Arrow 6"/>
          <p:cNvSpPr/>
          <p:nvPr/>
        </p:nvSpPr>
        <p:spPr>
          <a:xfrm flipV="1">
            <a:off x="2895602" y="283027"/>
            <a:ext cx="791028" cy="1422401"/>
          </a:xfrm>
          <a:prstGeom prst="circularArrow">
            <a:avLst>
              <a:gd name="adj1" fmla="val 3263"/>
              <a:gd name="adj2" fmla="val 603019"/>
              <a:gd name="adj3" fmla="val 20516931"/>
              <a:gd name="adj4" fmla="val 10800000"/>
              <a:gd name="adj5" fmla="val 68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ircular Arrow 7"/>
          <p:cNvSpPr/>
          <p:nvPr/>
        </p:nvSpPr>
        <p:spPr>
          <a:xfrm flipV="1">
            <a:off x="2895601" y="283027"/>
            <a:ext cx="1661885" cy="1422401"/>
          </a:xfrm>
          <a:prstGeom prst="circularArrow">
            <a:avLst>
              <a:gd name="adj1" fmla="val 3263"/>
              <a:gd name="adj2" fmla="val 603019"/>
              <a:gd name="adj3" fmla="val 20516931"/>
              <a:gd name="adj4" fmla="val 10800000"/>
              <a:gd name="adj5" fmla="val 68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315437" y="1989412"/>
                <a:ext cx="35907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5437" y="1989412"/>
                <a:ext cx="359073" cy="55399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68369" y="1989412"/>
                <a:ext cx="111915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8369" y="1989412"/>
                <a:ext cx="1119153" cy="55399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787522" y="1989412"/>
                <a:ext cx="111915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522" y="1989412"/>
                <a:ext cx="1119153" cy="55399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900534" y="1989412"/>
                <a:ext cx="95859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534" y="1989412"/>
                <a:ext cx="958596" cy="55399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4572000" y="4274539"/>
            <a:ext cx="3207657" cy="1973943"/>
            <a:chOff x="4354286" y="4034971"/>
            <a:chExt cx="3207657" cy="1973943"/>
          </a:xfrm>
        </p:grpSpPr>
        <p:sp>
          <p:nvSpPr>
            <p:cNvPr id="15" name="Cloud Callout 14"/>
            <p:cNvSpPr/>
            <p:nvPr/>
          </p:nvSpPr>
          <p:spPr>
            <a:xfrm rot="743148">
              <a:off x="4354286" y="4034971"/>
              <a:ext cx="3207657" cy="1973943"/>
            </a:xfrm>
            <a:prstGeom prst="cloudCallout">
              <a:avLst>
                <a:gd name="adj1" fmla="val -14141"/>
                <a:gd name="adj2" fmla="val -8414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 rot="651641">
                  <a:off x="4961631" y="4522814"/>
                  <a:ext cx="1873846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60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e>
                          <m:sup>
                            <m:r>
                              <a:rPr lang="en-US" sz="36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6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=−</m:t>
                        </m:r>
                        <m:r>
                          <a:rPr lang="en-US" sz="36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651641">
                  <a:off x="4961631" y="4522814"/>
                  <a:ext cx="1873846" cy="64633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792414" y="1989412"/>
                <a:ext cx="48853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2414" y="1989412"/>
                <a:ext cx="488531" cy="553998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647984" y="2912639"/>
                <a:ext cx="70371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7984" y="2912639"/>
                <a:ext cx="703718" cy="553998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/>
          <p:cNvCxnSpPr/>
          <p:nvPr/>
        </p:nvCxnSpPr>
        <p:spPr>
          <a:xfrm>
            <a:off x="4101921" y="2078312"/>
            <a:ext cx="0" cy="397976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327846" y="2936593"/>
                <a:ext cx="61395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23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7846" y="2936593"/>
                <a:ext cx="613951" cy="553998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941797" y="2916978"/>
                <a:ext cx="86427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1797" y="2916978"/>
                <a:ext cx="864276" cy="553998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/>
          <p:cNvSpPr/>
          <p:nvPr/>
        </p:nvSpPr>
        <p:spPr>
          <a:xfrm>
            <a:off x="1137333" y="2779599"/>
            <a:ext cx="2181224" cy="82007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8356390" y="2002881"/>
            <a:ext cx="994351" cy="5563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7538225" y="2002881"/>
            <a:ext cx="729770" cy="5563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9441748" y="1985615"/>
            <a:ext cx="867589" cy="55633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812520" y="2058418"/>
            <a:ext cx="519491" cy="55633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Explosion 1 56"/>
          <p:cNvSpPr/>
          <p:nvPr/>
        </p:nvSpPr>
        <p:spPr>
          <a:xfrm>
            <a:off x="10159241" y="1933537"/>
            <a:ext cx="638628" cy="681217"/>
          </a:xfrm>
          <a:prstGeom prst="irregularSeal1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Circular Arrow 57"/>
          <p:cNvSpPr/>
          <p:nvPr/>
        </p:nvSpPr>
        <p:spPr>
          <a:xfrm>
            <a:off x="7621496" y="-43542"/>
            <a:ext cx="1582057" cy="1422401"/>
          </a:xfrm>
          <a:prstGeom prst="circularArrow">
            <a:avLst>
              <a:gd name="adj1" fmla="val 3263"/>
              <a:gd name="adj2" fmla="val 603019"/>
              <a:gd name="adj3" fmla="val 20516931"/>
              <a:gd name="adj4" fmla="val 10800000"/>
              <a:gd name="adj5" fmla="val 68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Circular Arrow 58"/>
          <p:cNvSpPr/>
          <p:nvPr/>
        </p:nvSpPr>
        <p:spPr>
          <a:xfrm>
            <a:off x="7621496" y="-43543"/>
            <a:ext cx="2452914" cy="1422401"/>
          </a:xfrm>
          <a:prstGeom prst="circularArrow">
            <a:avLst>
              <a:gd name="adj1" fmla="val 3263"/>
              <a:gd name="adj2" fmla="val 603019"/>
              <a:gd name="adj3" fmla="val 20516931"/>
              <a:gd name="adj4" fmla="val 10800000"/>
              <a:gd name="adj5" fmla="val 68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0" name="Circular Arrow 59"/>
          <p:cNvSpPr/>
          <p:nvPr/>
        </p:nvSpPr>
        <p:spPr>
          <a:xfrm flipV="1">
            <a:off x="8412526" y="283027"/>
            <a:ext cx="791028" cy="1422401"/>
          </a:xfrm>
          <a:prstGeom prst="circularArrow">
            <a:avLst>
              <a:gd name="adj1" fmla="val 3263"/>
              <a:gd name="adj2" fmla="val 603019"/>
              <a:gd name="adj3" fmla="val 20516931"/>
              <a:gd name="adj4" fmla="val 10800000"/>
              <a:gd name="adj5" fmla="val 68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1" name="Circular Arrow 60"/>
          <p:cNvSpPr/>
          <p:nvPr/>
        </p:nvSpPr>
        <p:spPr>
          <a:xfrm flipV="1">
            <a:off x="8412525" y="283027"/>
            <a:ext cx="1661885" cy="1422401"/>
          </a:xfrm>
          <a:prstGeom prst="circularArrow">
            <a:avLst>
              <a:gd name="adj1" fmla="val 3263"/>
              <a:gd name="adj2" fmla="val 603019"/>
              <a:gd name="adj3" fmla="val 20516931"/>
              <a:gd name="adj4" fmla="val 10800000"/>
              <a:gd name="adj5" fmla="val 68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6718061" y="2014812"/>
                <a:ext cx="61395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8061" y="2014812"/>
                <a:ext cx="613951" cy="553998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7185293" y="1989412"/>
                <a:ext cx="111915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5293" y="1989412"/>
                <a:ext cx="1119153" cy="553998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8304446" y="1989412"/>
                <a:ext cx="111915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446" y="1989412"/>
                <a:ext cx="1119153" cy="553998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9417458" y="1989412"/>
                <a:ext cx="70371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7458" y="1989412"/>
                <a:ext cx="703719" cy="553998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10309338" y="1989412"/>
                <a:ext cx="48853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9338" y="1989412"/>
                <a:ext cx="488531" cy="553998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Connector 66"/>
          <p:cNvCxnSpPr/>
          <p:nvPr/>
        </p:nvCxnSpPr>
        <p:spPr>
          <a:xfrm>
            <a:off x="9618845" y="2078312"/>
            <a:ext cx="0" cy="397976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657570" y="2936593"/>
                <a:ext cx="61395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7570" y="2936593"/>
                <a:ext cx="613951" cy="553998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Oval 69"/>
          <p:cNvSpPr/>
          <p:nvPr/>
        </p:nvSpPr>
        <p:spPr>
          <a:xfrm>
            <a:off x="7467057" y="2779599"/>
            <a:ext cx="1067343" cy="82007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800384" y="3065039"/>
                <a:ext cx="70371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384" y="3065039"/>
                <a:ext cx="703718" cy="553998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Connector 72"/>
          <p:cNvCxnSpPr/>
          <p:nvPr/>
        </p:nvCxnSpPr>
        <p:spPr>
          <a:xfrm flipV="1">
            <a:off x="7628608" y="2263783"/>
            <a:ext cx="1682801" cy="12017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/>
          <p:cNvSpPr/>
          <p:nvPr/>
        </p:nvSpPr>
        <p:spPr>
          <a:xfrm>
            <a:off x="10374135" y="4961822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0282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1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12" presetClass="entr" presetSubtype="2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750"/>
                            </p:stCondLst>
                            <p:childTnLst>
                              <p:par>
                                <p:cTn id="36" presetID="1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750"/>
                            </p:stCondLst>
                            <p:childTnLst>
                              <p:par>
                                <p:cTn id="51" presetID="17" presetClass="entr" presetSubtype="1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500"/>
                            </p:stCondLst>
                            <p:childTnLst>
                              <p:par>
                                <p:cTn id="58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04167E-6 -4.07407E-6 L 0.08932 0.14005 " pathEditMode="relative" rAng="0" ptsTypes="AA">
                                      <p:cBhvr>
                                        <p:cTn id="5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6" y="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250"/>
                            </p:stCondLst>
                            <p:childTnLst>
                              <p:par>
                                <p:cTn id="61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250"/>
                            </p:stCondLst>
                            <p:childTnLst>
                              <p:par>
                                <p:cTn id="71" presetID="56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0833E-6 3.7037E-6 L -0.15768 -0.09213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91" y="-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250"/>
                            </p:stCondLst>
                            <p:childTnLst>
                              <p:par>
                                <p:cTn id="74" presetID="35" presetClass="exit" presetSubtype="0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900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1500"/>
                            </p:stCondLst>
                            <p:childTnLst>
                              <p:par>
                                <p:cTn id="92" presetID="1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2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375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4250"/>
                            </p:stCondLst>
                            <p:childTnLst>
                              <p:par>
                                <p:cTn id="105" presetID="1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250"/>
                            </p:stCondLst>
                            <p:childTnLst>
                              <p:par>
                                <p:cTn id="110" presetID="21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95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2" presetID="1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1500"/>
                            </p:stCondLst>
                            <p:childTnLst>
                              <p:par>
                                <p:cTn id="127" presetID="1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25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40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4500"/>
                            </p:stCondLst>
                            <p:childTnLst>
                              <p:par>
                                <p:cTn id="140" presetID="12" presetClass="entr" presetSubtype="2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5750"/>
                            </p:stCondLst>
                            <p:childTnLst>
                              <p:par>
                                <p:cTn id="145" presetID="1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2" presetClass="entr" presetSubtype="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36750"/>
                            </p:stCondLst>
                            <p:childTnLst>
                              <p:par>
                                <p:cTn id="154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38750"/>
                            </p:stCondLst>
                            <p:childTnLst>
                              <p:par>
                                <p:cTn id="160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E-6 -4.07407E-6 L -0.37356 0.13473 " pathEditMode="relative" rAng="0" ptsTypes="AA">
                                      <p:cBhvr>
                                        <p:cTn id="161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00" y="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63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1500"/>
                            </p:stCondLst>
                            <p:childTnLst>
                              <p:par>
                                <p:cTn id="173" presetID="5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48148E-6 L 0.28437 -0.11968 " pathEditMode="relative" rAng="0" ptsTypes="AA">
                                      <p:cBhvr>
                                        <p:cTn id="17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19" y="-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42500"/>
                            </p:stCondLst>
                            <p:childTnLst>
                              <p:par>
                                <p:cTn id="176" presetID="3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750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75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75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43250"/>
                            </p:stCondLst>
                            <p:childTnLst>
                              <p:par>
                                <p:cTn id="186" presetID="2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45250"/>
                            </p:stCondLst>
                            <p:childTnLst>
                              <p:par>
                                <p:cTn id="1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45750"/>
                            </p:stCondLst>
                            <p:childTnLst>
                              <p:par>
                                <p:cTn id="194" presetID="1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46750"/>
                            </p:stCondLst>
                            <p:childTnLst>
                              <p:par>
                                <p:cTn id="199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48000"/>
                            </p:stCondLst>
                            <p:childTnLst>
                              <p:par>
                                <p:cTn id="2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48500"/>
                            </p:stCondLst>
                            <p:childTnLst>
                              <p:par>
                                <p:cTn id="207" presetID="2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49750"/>
                            </p:stCondLst>
                            <p:childTnLst>
                              <p:par>
                                <p:cTn id="211" presetID="21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51500"/>
                            </p:stCondLst>
                            <p:childTnLst>
                              <p:par>
                                <p:cTn id="215" presetID="21" presetClass="entr" presetSubtype="1" fill="hold" grpId="0" nodeType="after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13" grpId="0" animBg="1"/>
      <p:bldP spid="13" grpId="1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21" grpId="0"/>
      <p:bldP spid="21" grpId="1"/>
      <p:bldP spid="21" grpId="2"/>
      <p:bldP spid="23" grpId="0"/>
      <p:bldP spid="23" grpId="1"/>
      <p:bldP spid="23" grpId="2"/>
      <p:bldP spid="33" grpId="0"/>
      <p:bldP spid="34" grpId="0"/>
      <p:bldP spid="35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7" grpId="1" animBg="1"/>
      <p:bldP spid="58" grpId="0" animBg="1"/>
      <p:bldP spid="59" grpId="0" animBg="1"/>
      <p:bldP spid="60" grpId="0" animBg="1"/>
      <p:bldP spid="61" grpId="0" animBg="1"/>
      <p:bldP spid="62" grpId="0"/>
      <p:bldP spid="63" grpId="0"/>
      <p:bldP spid="64" grpId="0"/>
      <p:bldP spid="65" grpId="0"/>
      <p:bldP spid="66" grpId="0"/>
      <p:bldP spid="66" grpId="1"/>
      <p:bldP spid="66" grpId="2"/>
      <p:bldP spid="68" grpId="0"/>
      <p:bldP spid="70" grpId="0" animBg="1"/>
      <p:bldP spid="71" grpId="0"/>
      <p:bldP spid="71" grpId="1"/>
      <p:bldP spid="71" grpId="2"/>
      <p:bldP spid="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68300" y="409997"/>
                <a:ext cx="7734300" cy="34666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86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4467225" algn="l"/>
                  </a:tabLst>
                </a:pPr>
                <a:r>
                  <a:rPr lang="en-US" sz="3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9) What is the conjugate of </a:t>
                </a:r>
                <a14:m>
                  <m:oMath xmlns:m="http://schemas.openxmlformats.org/officeDocument/2006/math">
                    <m:r>
                      <a:rPr lang="en-US" sz="3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8</m:t>
                    </m:r>
                    <m:r>
                      <a:rPr lang="en-US" sz="3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3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9</m:t>
                    </m:r>
                    <m:r>
                      <a:rPr lang="en-US" sz="3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𝑖</m:t>
                    </m:r>
                  </m:oMath>
                </a14:m>
                <a:r>
                  <a:rPr lang="en-US" sz="36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	</a:t>
                </a:r>
                <a:endParaRPr lang="en-US" sz="3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286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36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2286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endParaRPr lang="en-US" sz="3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286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endParaRPr lang="en-US" sz="3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2860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36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10) What is the conjugate of </a:t>
                </a:r>
                <a14:m>
                  <m:oMath xmlns:m="http://schemas.openxmlformats.org/officeDocument/2006/math">
                    <m:r>
                      <a:rPr lang="en-US" sz="3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sz="3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7</m:t>
                    </m:r>
                    <m:r>
                      <a:rPr lang="en-US" sz="3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sz="3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4</m:t>
                    </m:r>
                    <m:r>
                      <a:rPr lang="en-US" sz="3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𝑖</m:t>
                    </m:r>
                  </m:oMath>
                </a14:m>
                <a:r>
                  <a:rPr lang="en-US" sz="36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en-US" sz="3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300" y="409997"/>
                <a:ext cx="7734300" cy="3466655"/>
              </a:xfrm>
              <a:prstGeom prst="rect">
                <a:avLst/>
              </a:prstGeom>
              <a:blipFill rotWithShape="0">
                <a:blip r:embed="rId2"/>
                <a:stretch>
                  <a:fillRect t="-2285" b="-49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Callout 4"/>
          <p:cNvSpPr/>
          <p:nvPr/>
        </p:nvSpPr>
        <p:spPr>
          <a:xfrm>
            <a:off x="8445500" y="270074"/>
            <a:ext cx="3746500" cy="3746500"/>
          </a:xfrm>
          <a:prstGeom prst="cloudCallout">
            <a:avLst>
              <a:gd name="adj1" fmla="val 30584"/>
              <a:gd name="adj2" fmla="val 936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Conjugates: parentheses where everything is the same </a:t>
            </a:r>
            <a:r>
              <a:rPr lang="en-US" sz="2400" u="sng" dirty="0"/>
              <a:t>except</a:t>
            </a:r>
            <a:r>
              <a:rPr lang="en-US" sz="2400" i="1" u="sng" dirty="0"/>
              <a:t> </a:t>
            </a:r>
            <a:r>
              <a:rPr lang="en-US" sz="2400" dirty="0"/>
              <a:t>the sign in the middle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34050" y="1066800"/>
                <a:ext cx="132433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4050" y="1066800"/>
                <a:ext cx="1324337" cy="55399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057497" y="960398"/>
                <a:ext cx="549830" cy="67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7497" y="960398"/>
                <a:ext cx="549830" cy="67710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>
          <a:xfrm>
            <a:off x="5241800" y="1066800"/>
            <a:ext cx="2181224" cy="5707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990170" y="3859944"/>
                <a:ext cx="166898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170" y="3859944"/>
                <a:ext cx="1668983" cy="55399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620027" y="3809144"/>
                <a:ext cx="549830" cy="67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0027" y="3809144"/>
                <a:ext cx="549830" cy="67710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>
          <a:xfrm>
            <a:off x="5734050" y="3876652"/>
            <a:ext cx="2181224" cy="5707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9227260" y="5349280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924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12" presetClass="entr" presetSubtype="1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14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25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250"/>
                            </p:stCondLst>
                            <p:childTnLst>
                              <p:par>
                                <p:cTn id="30" presetID="14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25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000"/>
                            </p:stCondLst>
                            <p:childTnLst>
                              <p:par>
                                <p:cTn id="38" presetID="21" presetClass="entr" presetSubtype="1" fill="hold" grpId="0" nodeType="after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/>
      <p:bldP spid="10" grpId="0" animBg="1"/>
      <p:bldP spid="11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itle 2"/>
          <p:cNvSpPr txBox="1">
            <a:spLocks/>
          </p:cNvSpPr>
          <p:nvPr/>
        </p:nvSpPr>
        <p:spPr>
          <a:xfrm>
            <a:off x="1418465" y="1023595"/>
            <a:ext cx="9144000" cy="1188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/>
              <a:t>That’s it. Now you’re ready for the quiz.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113F2C42-04E0-4602-87D5-5F4A2C1260AB}"/>
              </a:ext>
            </a:extLst>
          </p:cNvPr>
          <p:cNvSpPr txBox="1">
            <a:spLocks/>
          </p:cNvSpPr>
          <p:nvPr/>
        </p:nvSpPr>
        <p:spPr>
          <a:xfrm>
            <a:off x="1418465" y="2603208"/>
            <a:ext cx="9144000" cy="118807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/>
              <a:t>If you need more help, be sure to check the video links through the calendar on my website.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A21F0D31-E950-4EC7-81D1-B435923075F8}"/>
              </a:ext>
            </a:extLst>
          </p:cNvPr>
          <p:cNvSpPr txBox="1">
            <a:spLocks/>
          </p:cNvSpPr>
          <p:nvPr/>
        </p:nvSpPr>
        <p:spPr>
          <a:xfrm>
            <a:off x="1418465" y="4182821"/>
            <a:ext cx="9144000" cy="1188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>
                <a:hlinkClick r:id="rId2"/>
              </a:rPr>
              <a:t>http://tinyurl.com/BakerBHS</a:t>
            </a:r>
            <a:r>
              <a:rPr lang="en-US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01855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2665</TotalTime>
  <Words>219</Words>
  <Application>Microsoft Office PowerPoint</Application>
  <PresentationFormat>Widescreen</PresentationFormat>
  <Paragraphs>102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Segoe Print</vt:lpstr>
      <vt:lpstr>Showcard Gothic</vt:lpstr>
      <vt:lpstr>Times New Roman</vt:lpstr>
      <vt:lpstr>Office Theme</vt:lpstr>
      <vt:lpstr>Imaginary Numbers    Review   answers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Imaginary Numbers    Review   answers</dc:title>
  <dc:creator>Scott Baker</dc:creator>
  <cp:lastModifiedBy>Scott Baker</cp:lastModifiedBy>
  <cp:revision>31</cp:revision>
  <dcterms:created xsi:type="dcterms:W3CDTF">2017-10-18T01:36:35Z</dcterms:created>
  <dcterms:modified xsi:type="dcterms:W3CDTF">2017-10-19T22:05:52Z</dcterms:modified>
</cp:coreProperties>
</file>